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2" r:id="rId9"/>
    <p:sldId id="284" r:id="rId10"/>
    <p:sldId id="285" r:id="rId11"/>
    <p:sldId id="263" r:id="rId12"/>
    <p:sldId id="264" r:id="rId13"/>
    <p:sldId id="265" r:id="rId14"/>
    <p:sldId id="266" r:id="rId15"/>
    <p:sldId id="286" r:id="rId16"/>
    <p:sldId id="267" r:id="rId17"/>
    <p:sldId id="268" r:id="rId18"/>
    <p:sldId id="269" r:id="rId19"/>
    <p:sldId id="270" r:id="rId20"/>
    <p:sldId id="271" r:id="rId21"/>
    <p:sldId id="273" r:id="rId22"/>
    <p:sldId id="274" r:id="rId23"/>
    <p:sldId id="275" r:id="rId24"/>
    <p:sldId id="287" r:id="rId25"/>
    <p:sldId id="276" r:id="rId26"/>
    <p:sldId id="277" r:id="rId27"/>
    <p:sldId id="278" r:id="rId28"/>
    <p:sldId id="279" r:id="rId29"/>
    <p:sldId id="280" r:id="rId30"/>
    <p:sldId id="281" r:id="rId31"/>
    <p:sldId id="282" r:id="rId32"/>
    <p:sldId id="283"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0AF0AE-10A0-4E4C-8CEC-FB130366A02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312122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AF0AE-10A0-4E4C-8CEC-FB130366A02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1593200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AF0AE-10A0-4E4C-8CEC-FB130366A02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4088278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0AF0AE-10A0-4E4C-8CEC-FB130366A02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2278614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0AF0AE-10A0-4E4C-8CEC-FB130366A024}" type="datetimeFigureOut">
              <a:rPr lang="en-US" smtClean="0"/>
              <a:t>10/17/2023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361164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0AF0AE-10A0-4E4C-8CEC-FB130366A02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254526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0AF0AE-10A0-4E4C-8CEC-FB130366A024}" type="datetimeFigureOut">
              <a:rPr lang="en-US" smtClean="0"/>
              <a:t>10/17/2023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1172849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0AF0AE-10A0-4E4C-8CEC-FB130366A024}" type="datetimeFigureOut">
              <a:rPr lang="en-US" smtClean="0"/>
              <a:t>10/17/2023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371401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AF0AE-10A0-4E4C-8CEC-FB130366A024}" type="datetimeFigureOut">
              <a:rPr lang="en-US" smtClean="0"/>
              <a:t>10/17/2023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156395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0AF0AE-10A0-4E4C-8CEC-FB130366A02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1071343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0AF0AE-10A0-4E4C-8CEC-FB130366A024}" type="datetimeFigureOut">
              <a:rPr lang="en-US" smtClean="0"/>
              <a:t>10/17/2023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3012-F073-46F9-BE10-AB3AF03EC9BE}" type="slidenum">
              <a:rPr lang="en-US" smtClean="0"/>
              <a:t>‹#›</a:t>
            </a:fld>
            <a:endParaRPr lang="en-US"/>
          </a:p>
        </p:txBody>
      </p:sp>
    </p:spTree>
    <p:extLst>
      <p:ext uri="{BB962C8B-B14F-4D97-AF65-F5344CB8AC3E}">
        <p14:creationId xmlns:p14="http://schemas.microsoft.com/office/powerpoint/2010/main" val="342633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AF0AE-10A0-4E4C-8CEC-FB130366A024}" type="datetimeFigureOut">
              <a:rPr lang="en-US" smtClean="0"/>
              <a:t>10/17/2023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3012-F073-46F9-BE10-AB3AF03EC9BE}" type="slidenum">
              <a:rPr lang="en-US" smtClean="0"/>
              <a:t>‹#›</a:t>
            </a:fld>
            <a:endParaRPr lang="en-US"/>
          </a:p>
        </p:txBody>
      </p:sp>
    </p:spTree>
    <p:extLst>
      <p:ext uri="{BB962C8B-B14F-4D97-AF65-F5344CB8AC3E}">
        <p14:creationId xmlns:p14="http://schemas.microsoft.com/office/powerpoint/2010/main" val="885217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CONTINUOUS POSITIVE AIRWAY</a:t>
            </a:r>
            <a:r>
              <a:rPr lang="en-US" dirty="0"/>
              <a:t/>
            </a:r>
            <a:br>
              <a:rPr lang="en-US" dirty="0"/>
            </a:br>
            <a:r>
              <a:rPr lang="en-US" b="1" dirty="0"/>
              <a:t>PRESSURE (CPAP) </a:t>
            </a:r>
            <a:r>
              <a:rPr lang="en-US" dirty="0"/>
              <a:t/>
            </a:r>
            <a:br>
              <a:rPr lang="en-US" dirty="0"/>
            </a:br>
            <a:endParaRPr lang="en-US" dirty="0"/>
          </a:p>
        </p:txBody>
      </p:sp>
      <p:sp>
        <p:nvSpPr>
          <p:cNvPr id="3" name="Subtitle 2"/>
          <p:cNvSpPr>
            <a:spLocks noGrp="1"/>
          </p:cNvSpPr>
          <p:nvPr>
            <p:ph type="subTitle" idx="1"/>
          </p:nvPr>
        </p:nvSpPr>
        <p:spPr/>
        <p:txBody>
          <a:bodyPr/>
          <a:lstStyle/>
          <a:p>
            <a:r>
              <a:rPr lang="en-US" dirty="0" smtClean="0"/>
              <a:t>                                                                                              Aida A. </a:t>
            </a:r>
            <a:r>
              <a:rPr lang="en-US" dirty="0" err="1" smtClean="0"/>
              <a:t>Manthar</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14" y="2779543"/>
            <a:ext cx="6078583" cy="3872121"/>
          </a:xfrm>
          <a:prstGeom prst="rect">
            <a:avLst/>
          </a:prstGeom>
        </p:spPr>
      </p:pic>
    </p:spTree>
    <p:extLst>
      <p:ext uri="{BB962C8B-B14F-4D97-AF65-F5344CB8AC3E}">
        <p14:creationId xmlns:p14="http://schemas.microsoft.com/office/powerpoint/2010/main" val="2770094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NASAL PRONG</a:t>
            </a:r>
            <a:endParaRPr lang="en-US" b="1" dirty="0">
              <a:solidFill>
                <a:srgbClr val="FF0000"/>
              </a:solidFill>
            </a:endParaRPr>
          </a:p>
        </p:txBody>
      </p:sp>
      <p:pic>
        <p:nvPicPr>
          <p:cNvPr id="5" name="Content Placeholder 4"/>
          <p:cNvPicPr>
            <a:picLocks noGrp="1" noChangeAspect="1"/>
          </p:cNvPicPr>
          <p:nvPr>
            <p:ph idx="1"/>
          </p:nvPr>
        </p:nvPicPr>
        <p:blipFill>
          <a:blip r:embed="rId2"/>
          <a:stretch>
            <a:fillRect/>
          </a:stretch>
        </p:blipFill>
        <p:spPr>
          <a:xfrm>
            <a:off x="6017623" y="668088"/>
            <a:ext cx="5024845" cy="6281058"/>
          </a:xfrm>
          <a:prstGeom prst="rect">
            <a:avLst/>
          </a:prstGeom>
        </p:spPr>
      </p:pic>
      <p:pic>
        <p:nvPicPr>
          <p:cNvPr id="6" name="Picture 5"/>
          <p:cNvPicPr>
            <a:picLocks noChangeAspect="1"/>
          </p:cNvPicPr>
          <p:nvPr/>
        </p:nvPicPr>
        <p:blipFill>
          <a:blip r:embed="rId3"/>
          <a:stretch>
            <a:fillRect/>
          </a:stretch>
        </p:blipFill>
        <p:spPr>
          <a:xfrm>
            <a:off x="494210" y="1630680"/>
            <a:ext cx="5627916" cy="5627916"/>
          </a:xfrm>
          <a:prstGeom prst="rect">
            <a:avLst/>
          </a:prstGeom>
        </p:spPr>
      </p:pic>
    </p:spTree>
    <p:extLst>
      <p:ext uri="{BB962C8B-B14F-4D97-AF65-F5344CB8AC3E}">
        <p14:creationId xmlns:p14="http://schemas.microsoft.com/office/powerpoint/2010/main" val="1157813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09" y="309218"/>
            <a:ext cx="10515600" cy="1325563"/>
          </a:xfrm>
        </p:spPr>
        <p:txBody>
          <a:bodyPr/>
          <a:lstStyle/>
          <a:p>
            <a:pPr algn="ctr"/>
            <a:r>
              <a:rPr lang="en-US" b="1" dirty="0" smtClean="0">
                <a:solidFill>
                  <a:srgbClr val="FF0000"/>
                </a:solidFill>
              </a:rPr>
              <a:t>1. STANDARD CPAP</a:t>
            </a:r>
          </a:p>
        </p:txBody>
      </p:sp>
      <p:sp>
        <p:nvSpPr>
          <p:cNvPr id="3" name="Content Placeholder 2"/>
          <p:cNvSpPr>
            <a:spLocks noGrp="1"/>
          </p:cNvSpPr>
          <p:nvPr>
            <p:ph idx="1"/>
          </p:nvPr>
        </p:nvSpPr>
        <p:spPr>
          <a:xfrm>
            <a:off x="707572" y="1106758"/>
            <a:ext cx="10515600" cy="4351338"/>
          </a:xfrm>
        </p:spPr>
        <p:txBody>
          <a:bodyPr>
            <a:normAutofit/>
          </a:bodyPr>
          <a:lstStyle/>
          <a:p>
            <a:pPr marL="0" indent="0">
              <a:buNone/>
            </a:pPr>
            <a:r>
              <a:rPr lang="en-US" sz="3200" b="1" dirty="0">
                <a:solidFill>
                  <a:srgbClr val="FF0000"/>
                </a:solidFill>
              </a:rPr>
              <a:t>Fixing nasal CPAP device</a:t>
            </a:r>
            <a:r>
              <a:rPr lang="en-US" sz="3200" b="1" dirty="0" smtClean="0">
                <a:solidFill>
                  <a:srgbClr val="FF0000"/>
                </a:solidFill>
              </a:rPr>
              <a:t>:</a:t>
            </a:r>
            <a:r>
              <a:rPr lang="en-US" sz="3200" b="1" dirty="0" smtClean="0"/>
              <a:t> </a:t>
            </a:r>
            <a:r>
              <a:rPr lang="en-US" sz="3200" b="1" dirty="0">
                <a:solidFill>
                  <a:srgbClr val="FF0000"/>
                </a:solidFill>
              </a:rPr>
              <a:t>short </a:t>
            </a:r>
            <a:r>
              <a:rPr lang="en-US" sz="3200" b="1" dirty="0" err="1">
                <a:solidFill>
                  <a:srgbClr val="FF0000"/>
                </a:solidFill>
              </a:rPr>
              <a:t>binasal</a:t>
            </a:r>
            <a:r>
              <a:rPr lang="en-US" sz="3200" b="1" dirty="0">
                <a:solidFill>
                  <a:srgbClr val="FF0000"/>
                </a:solidFill>
              </a:rPr>
              <a:t> prongs (preferred)</a:t>
            </a:r>
            <a:endParaRPr lang="en-US" sz="3200" dirty="0">
              <a:solidFill>
                <a:srgbClr val="FF0000"/>
              </a:solidFill>
            </a:endParaRPr>
          </a:p>
          <a:p>
            <a:pPr lvl="0">
              <a:buFont typeface="Wingdings" panose="05000000000000000000" pitchFamily="2" charset="2"/>
              <a:buChar char="q"/>
            </a:pPr>
            <a:r>
              <a:rPr lang="en-US" b="1" dirty="0"/>
              <a:t>To avoid loss of pressure, use largest prongs that fit nostrils </a:t>
            </a:r>
            <a:r>
              <a:rPr lang="en-US" b="1" dirty="0" smtClean="0"/>
              <a:t>comfortably</a:t>
            </a:r>
            <a:endParaRPr lang="en-US" dirty="0"/>
          </a:p>
          <a:p>
            <a:pPr lvl="0">
              <a:buFont typeface="Wingdings" panose="05000000000000000000" pitchFamily="2" charset="2"/>
              <a:buChar char="q"/>
            </a:pPr>
            <a:r>
              <a:rPr lang="en-US" b="1" dirty="0"/>
              <a:t>Ensure device is straight and not pressed hard against nasal septum or lateral walls of nostrils</a:t>
            </a:r>
            <a:r>
              <a:rPr lang="en-US" b="1" dirty="0" smtClean="0"/>
              <a:t>. </a:t>
            </a:r>
            <a:r>
              <a:rPr lang="en-US" b="1" dirty="0"/>
              <a:t>Excessive pressure can cause tissue damage</a:t>
            </a:r>
            <a:endParaRPr lang="en-US" dirty="0"/>
          </a:p>
          <a:p>
            <a:pPr marL="0" indent="0">
              <a:buNone/>
            </a:pPr>
            <a:endParaRPr lang="en-US" b="1" dirty="0" smtClean="0"/>
          </a:p>
        </p:txBody>
      </p:sp>
      <p:pic>
        <p:nvPicPr>
          <p:cNvPr id="5" name="Picture 4"/>
          <p:cNvPicPr>
            <a:picLocks noChangeAspect="1"/>
          </p:cNvPicPr>
          <p:nvPr/>
        </p:nvPicPr>
        <p:blipFill>
          <a:blip r:embed="rId2"/>
          <a:stretch>
            <a:fillRect/>
          </a:stretch>
        </p:blipFill>
        <p:spPr>
          <a:xfrm>
            <a:off x="8298588" y="3347767"/>
            <a:ext cx="3597319" cy="3597319"/>
          </a:xfrm>
          <a:prstGeom prst="rect">
            <a:avLst/>
          </a:prstGeom>
        </p:spPr>
      </p:pic>
    </p:spTree>
    <p:extLst>
      <p:ext uri="{BB962C8B-B14F-4D97-AF65-F5344CB8AC3E}">
        <p14:creationId xmlns:p14="http://schemas.microsoft.com/office/powerpoint/2010/main" val="3825907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1. STANDARD CPAP</a:t>
            </a:r>
          </a:p>
        </p:txBody>
      </p:sp>
      <p:sp>
        <p:nvSpPr>
          <p:cNvPr id="3" name="Content Placeholder 2"/>
          <p:cNvSpPr>
            <a:spLocks noGrp="1"/>
          </p:cNvSpPr>
          <p:nvPr>
            <p:ph idx="1"/>
          </p:nvPr>
        </p:nvSpPr>
        <p:spPr>
          <a:xfrm>
            <a:off x="742405" y="1250859"/>
            <a:ext cx="10515600" cy="4351338"/>
          </a:xfrm>
        </p:spPr>
        <p:txBody>
          <a:bodyPr>
            <a:normAutofit/>
          </a:bodyPr>
          <a:lstStyle/>
          <a:p>
            <a:pPr marL="0" indent="0">
              <a:buNone/>
            </a:pPr>
            <a:r>
              <a:rPr lang="en-US" sz="3600" b="1" dirty="0">
                <a:solidFill>
                  <a:srgbClr val="FF0000"/>
                </a:solidFill>
              </a:rPr>
              <a:t>Nasal mask</a:t>
            </a:r>
            <a:endParaRPr lang="en-US" sz="3600" dirty="0">
              <a:solidFill>
                <a:srgbClr val="FF0000"/>
              </a:solidFill>
            </a:endParaRPr>
          </a:p>
          <a:p>
            <a:pPr lvl="0">
              <a:buFont typeface="Wingdings" panose="05000000000000000000" pitchFamily="2" charset="2"/>
              <a:buChar char="q"/>
            </a:pPr>
            <a:r>
              <a:rPr lang="en-US" b="1" dirty="0"/>
              <a:t>Fit securely over nose</a:t>
            </a:r>
            <a:endParaRPr lang="en-US" dirty="0"/>
          </a:p>
          <a:p>
            <a:pPr lvl="0">
              <a:buFont typeface="Wingdings" panose="05000000000000000000" pitchFamily="2" charset="2"/>
              <a:buChar char="q"/>
            </a:pPr>
            <a:r>
              <a:rPr lang="en-US" b="1" dirty="0"/>
              <a:t>consider alternating mask with prongs, particularly if baby developing excoriation or erosion of nasal septum. Masks can also result in trauma, usually at the junction between the nasal septum and philtrum</a:t>
            </a:r>
            <a:endParaRPr lang="en-US" dirty="0"/>
          </a:p>
          <a:p>
            <a:pPr lvl="0">
              <a:buFont typeface="Wingdings" panose="05000000000000000000" pitchFamily="2" charset="2"/>
              <a:buChar char="q"/>
            </a:pPr>
            <a:r>
              <a:rPr lang="en-US" b="1" dirty="0"/>
              <a:t>Masks can give a poor seal and can obstruct</a:t>
            </a:r>
            <a:endParaRPr lang="en-US" dirty="0"/>
          </a:p>
          <a:p>
            <a:pPr marL="0" indent="0">
              <a:buNone/>
            </a:pPr>
            <a:endParaRPr lang="en-US" b="1" dirty="0" smtClean="0"/>
          </a:p>
        </p:txBody>
      </p:sp>
      <p:pic>
        <p:nvPicPr>
          <p:cNvPr id="4" name="Picture 3"/>
          <p:cNvPicPr>
            <a:picLocks noChangeAspect="1"/>
          </p:cNvPicPr>
          <p:nvPr/>
        </p:nvPicPr>
        <p:blipFill>
          <a:blip r:embed="rId2"/>
          <a:stretch>
            <a:fillRect/>
          </a:stretch>
        </p:blipFill>
        <p:spPr>
          <a:xfrm>
            <a:off x="8147064" y="3497239"/>
            <a:ext cx="3740135" cy="3360761"/>
          </a:xfrm>
          <a:prstGeom prst="rect">
            <a:avLst/>
          </a:prstGeom>
        </p:spPr>
      </p:pic>
    </p:spTree>
    <p:extLst>
      <p:ext uri="{BB962C8B-B14F-4D97-AF65-F5344CB8AC3E}">
        <p14:creationId xmlns:p14="http://schemas.microsoft.com/office/powerpoint/2010/main" val="2150099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1. STANDARD CPAP</a:t>
            </a:r>
          </a:p>
        </p:txBody>
      </p:sp>
      <p:sp>
        <p:nvSpPr>
          <p:cNvPr id="3" name="Content Placeholder 2"/>
          <p:cNvSpPr>
            <a:spLocks noGrp="1"/>
          </p:cNvSpPr>
          <p:nvPr>
            <p:ph idx="1"/>
          </p:nvPr>
        </p:nvSpPr>
        <p:spPr/>
        <p:txBody>
          <a:bodyPr>
            <a:normAutofit/>
          </a:bodyPr>
          <a:lstStyle/>
          <a:p>
            <a:pPr marL="0" marR="0" indent="0">
              <a:lnSpc>
                <a:spcPct val="107000"/>
              </a:lnSpc>
              <a:spcBef>
                <a:spcPts val="0"/>
              </a:spcBef>
              <a:spcAft>
                <a:spcPts val="800"/>
              </a:spcAft>
              <a:buNone/>
            </a:pPr>
            <a:r>
              <a:rPr lang="en-US" sz="3600" b="1" dirty="0">
                <a:solidFill>
                  <a:srgbClr val="FF0000"/>
                </a:solidFill>
                <a:latin typeface="Calibri" panose="020F0502020204030204" pitchFamily="34" charset="0"/>
                <a:ea typeface="Calibri" panose="020F0502020204030204" pitchFamily="34" charset="0"/>
                <a:cs typeface="Arial" panose="020B0604020202020204" pitchFamily="34" charset="0"/>
              </a:rPr>
              <a:t>Procedure</a:t>
            </a:r>
            <a:endParaRPr lang="en-US" sz="36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3600" b="1" dirty="0">
                <a:solidFill>
                  <a:srgbClr val="FF0000"/>
                </a:solidFill>
                <a:latin typeface="Calibri" panose="020F0502020204030204" pitchFamily="34" charset="0"/>
                <a:ea typeface="Calibri" panose="020F0502020204030204" pitchFamily="34" charset="0"/>
                <a:cs typeface="Arial" panose="020B0604020202020204" pitchFamily="34" charset="0"/>
              </a:rPr>
              <a:t>Position baby</a:t>
            </a:r>
            <a:endParaRPr lang="en-US" sz="3600" dirty="0">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Bef>
                <a:spcPts val="0"/>
              </a:spcBef>
              <a:buFont typeface="Wingdings" panose="05000000000000000000" pitchFamily="2" charset="2"/>
              <a:buChar char=""/>
            </a:pPr>
            <a:r>
              <a:rPr lang="en-US" sz="3200" b="1" dirty="0">
                <a:latin typeface="Calibri" panose="020F0502020204030204" pitchFamily="34" charset="0"/>
                <a:ea typeface="Calibri" panose="020F0502020204030204" pitchFamily="34" charset="0"/>
                <a:cs typeface="Arial" panose="020B0604020202020204" pitchFamily="34" charset="0"/>
              </a:rPr>
              <a:t>Prone position is preferable</a:t>
            </a:r>
            <a:endParaRPr lang="en-US" sz="3200" dirty="0">
              <a:latin typeface="Calibri" panose="020F0502020204030204" pitchFamily="34" charset="0"/>
              <a:ea typeface="Calibri" panose="020F0502020204030204" pitchFamily="34" charset="0"/>
              <a:cs typeface="Arial" panose="020B0604020202020204" pitchFamily="34" charset="0"/>
            </a:endParaRPr>
          </a:p>
          <a:p>
            <a:pPr marL="800100" lvl="1" indent="-342900">
              <a:lnSpc>
                <a:spcPct val="107000"/>
              </a:lnSpc>
              <a:spcBef>
                <a:spcPts val="0"/>
              </a:spcBef>
              <a:spcAft>
                <a:spcPts val="800"/>
              </a:spcAft>
              <a:buFont typeface="Wingdings" panose="05000000000000000000" pitchFamily="2" charset="2"/>
              <a:buChar char=""/>
            </a:pPr>
            <a:r>
              <a:rPr lang="en-US" sz="3200" b="1" dirty="0">
                <a:latin typeface="Calibri" panose="020F0502020204030204" pitchFamily="34" charset="0"/>
                <a:ea typeface="Calibri" panose="020F0502020204030204" pitchFamily="34" charset="0"/>
                <a:cs typeface="Arial" panose="020B0604020202020204" pitchFamily="34" charset="0"/>
              </a:rPr>
              <a:t>Avoid excessive flexion, extension or rotation of the head</a:t>
            </a:r>
            <a:endParaRPr lang="en-US" sz="32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3600" b="1" dirty="0" smtClean="0"/>
          </a:p>
        </p:txBody>
      </p:sp>
    </p:spTree>
    <p:extLst>
      <p:ext uri="{BB962C8B-B14F-4D97-AF65-F5344CB8AC3E}">
        <p14:creationId xmlns:p14="http://schemas.microsoft.com/office/powerpoint/2010/main" val="2473430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rgbClr val="FF0000"/>
                </a:solidFill>
              </a:rPr>
              <a:t>1. STANDARD CPAP</a:t>
            </a:r>
            <a:br>
              <a:rPr lang="en-US" b="1" dirty="0" smtClean="0">
                <a:solidFill>
                  <a:srgbClr val="FF0000"/>
                </a:solidFill>
              </a:rPr>
            </a:br>
            <a:r>
              <a:rPr lang="en-US" b="1" dirty="0" smtClean="0">
                <a:solidFill>
                  <a:srgbClr val="FF0000"/>
                </a:solidFill>
              </a:rPr>
              <a:t>Set up equipment (see specific manufacturer instructions)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q"/>
            </a:pPr>
            <a:r>
              <a:rPr lang="en-US" sz="3600" b="1" dirty="0" smtClean="0"/>
              <a:t>Connect </a:t>
            </a:r>
            <a:r>
              <a:rPr lang="en-US" sz="3600" b="1" dirty="0"/>
              <a:t>humidification to CPAP</a:t>
            </a:r>
            <a:endParaRPr lang="en-US" sz="3600" dirty="0"/>
          </a:p>
          <a:p>
            <a:pPr lvl="0">
              <a:buFont typeface="Wingdings" panose="05000000000000000000" pitchFamily="2" charset="2"/>
              <a:buChar char="q"/>
            </a:pPr>
            <a:r>
              <a:rPr lang="en-US" sz="3600" b="1" dirty="0"/>
              <a:t>Connect CPAP circuit with prongs to CPAP device</a:t>
            </a:r>
            <a:endParaRPr lang="en-US" sz="3600" dirty="0"/>
          </a:p>
          <a:p>
            <a:pPr lvl="0">
              <a:buFont typeface="Wingdings" panose="05000000000000000000" pitchFamily="2" charset="2"/>
              <a:buChar char="q"/>
            </a:pPr>
            <a:r>
              <a:rPr lang="en-US" sz="3600" b="1" dirty="0"/>
              <a:t>Place CPAP hat on baby</a:t>
            </a:r>
            <a:endParaRPr lang="en-US" sz="3600" dirty="0"/>
          </a:p>
          <a:p>
            <a:pPr lvl="0">
              <a:buFont typeface="Wingdings" panose="05000000000000000000" pitchFamily="2" charset="2"/>
              <a:buChar char="q"/>
            </a:pPr>
            <a:r>
              <a:rPr lang="en-US" sz="3600" b="1" dirty="0"/>
              <a:t>Turn on CPAP flow and set pressure</a:t>
            </a:r>
            <a:endParaRPr lang="en-US" sz="3600" dirty="0"/>
          </a:p>
          <a:p>
            <a:pPr lvl="0">
              <a:buFont typeface="Wingdings" panose="05000000000000000000" pitchFamily="2" charset="2"/>
              <a:buChar char="q"/>
            </a:pPr>
            <a:r>
              <a:rPr lang="en-US" sz="3600" b="1" dirty="0"/>
              <a:t>Attach CPAP circuit to CPAP hat and apply prongs/mask</a:t>
            </a:r>
            <a:endParaRPr lang="en-US" sz="3600" dirty="0"/>
          </a:p>
          <a:p>
            <a:pPr>
              <a:buFont typeface="Wingdings" panose="05000000000000000000" pitchFamily="2" charset="2"/>
              <a:buChar char="q"/>
            </a:pPr>
            <a:endParaRPr lang="en-US" sz="3600" dirty="0"/>
          </a:p>
        </p:txBody>
      </p:sp>
      <p:pic>
        <p:nvPicPr>
          <p:cNvPr id="5" name="Picture 4"/>
          <p:cNvPicPr>
            <a:picLocks noChangeAspect="1"/>
          </p:cNvPicPr>
          <p:nvPr/>
        </p:nvPicPr>
        <p:blipFill>
          <a:blip r:embed="rId2"/>
          <a:stretch>
            <a:fillRect/>
          </a:stretch>
        </p:blipFill>
        <p:spPr>
          <a:xfrm>
            <a:off x="9188918" y="3827929"/>
            <a:ext cx="3003082" cy="2483971"/>
          </a:xfrm>
          <a:prstGeom prst="rect">
            <a:avLst/>
          </a:prstGeom>
        </p:spPr>
      </p:pic>
    </p:spTree>
    <p:extLst>
      <p:ext uri="{BB962C8B-B14F-4D97-AF65-F5344CB8AC3E}">
        <p14:creationId xmlns:p14="http://schemas.microsoft.com/office/powerpoint/2010/main" val="927888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CPAP CIRCUIT</a:t>
            </a:r>
            <a:endParaRPr lang="en-US"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3901441" y="470180"/>
            <a:ext cx="7532914" cy="6218840"/>
          </a:xfrm>
          <a:prstGeom prst="rect">
            <a:avLst/>
          </a:prstGeom>
        </p:spPr>
      </p:pic>
    </p:spTree>
    <p:extLst>
      <p:ext uri="{BB962C8B-B14F-4D97-AF65-F5344CB8AC3E}">
        <p14:creationId xmlns:p14="http://schemas.microsoft.com/office/powerpoint/2010/main" val="965989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1. STANDARD CPAP: Pressure range</a:t>
            </a:r>
            <a:endParaRPr lang="en-US" dirty="0">
              <a:solidFill>
                <a:srgbClr val="FF0000"/>
              </a:solidFill>
            </a:endParaRP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q"/>
            </a:pPr>
            <a:r>
              <a:rPr lang="en-US" sz="3600" b="1" dirty="0" smtClean="0"/>
              <a:t>Start </a:t>
            </a:r>
            <a:r>
              <a:rPr lang="en-US" sz="3600" b="1" dirty="0"/>
              <a:t>at 5–6 cm H2O initially and increase by 1 cm H2O increments</a:t>
            </a:r>
            <a:endParaRPr lang="en-US" sz="3600" dirty="0"/>
          </a:p>
          <a:p>
            <a:pPr lvl="0">
              <a:buFont typeface="Wingdings" panose="05000000000000000000" pitchFamily="2" charset="2"/>
              <a:buChar char="q"/>
            </a:pPr>
            <a:r>
              <a:rPr lang="en-US" sz="3600" b="1" dirty="0"/>
              <a:t>Optimum pressure depends on illness type and severity – watch baby and use lowest pressure required to improve work of breathing</a:t>
            </a:r>
            <a:endParaRPr lang="en-US" sz="3600" dirty="0"/>
          </a:p>
          <a:p>
            <a:pPr marL="0" indent="0">
              <a:buNone/>
            </a:pPr>
            <a:r>
              <a:rPr lang="en-US" sz="3600" b="1" dirty="0">
                <a:solidFill>
                  <a:srgbClr val="0070C0"/>
                </a:solidFill>
              </a:rPr>
              <a:t>High pressures (≥10 cm H2O) may restrict pulmonary blood flow, increase air leak risk and cause over-distension</a:t>
            </a:r>
            <a:endParaRPr lang="en-US" sz="3600" dirty="0">
              <a:solidFill>
                <a:srgbClr val="0070C0"/>
              </a:solidFill>
            </a:endParaRPr>
          </a:p>
          <a:p>
            <a:pPr marL="0" indent="0">
              <a:buNone/>
            </a:pPr>
            <a:endParaRPr lang="en-US" sz="3600" dirty="0"/>
          </a:p>
        </p:txBody>
      </p:sp>
    </p:spTree>
    <p:extLst>
      <p:ext uri="{BB962C8B-B14F-4D97-AF65-F5344CB8AC3E}">
        <p14:creationId xmlns:p14="http://schemas.microsoft.com/office/powerpoint/2010/main" val="16724420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rgbClr val="FF0000"/>
                </a:solidFill>
              </a:rPr>
              <a:t>CPAP 'failure'</a:t>
            </a:r>
            <a:endParaRPr lang="en-US" sz="4800"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b="1" dirty="0" smtClean="0"/>
              <a:t> </a:t>
            </a:r>
            <a:r>
              <a:rPr lang="en-US" sz="4000" b="1" dirty="0">
                <a:solidFill>
                  <a:srgbClr val="FF0000"/>
                </a:solidFill>
              </a:rPr>
              <a:t>'Failure of CPAP' implies a need for ventilation</a:t>
            </a:r>
            <a:r>
              <a:rPr lang="en-US" sz="4000" b="1" dirty="0" smtClean="0">
                <a:solidFill>
                  <a:srgbClr val="FF0000"/>
                </a:solidFill>
              </a:rPr>
              <a:t>.</a:t>
            </a:r>
          </a:p>
          <a:p>
            <a:pPr marL="0" indent="0">
              <a:buNone/>
            </a:pPr>
            <a:r>
              <a:rPr lang="en-US" b="1" dirty="0" smtClean="0"/>
              <a:t> </a:t>
            </a:r>
            <a:r>
              <a:rPr lang="en-US" b="1" dirty="0"/>
              <a:t>Consider intubation and surfactant for preterm babies on CPAP as initial therapy if early chest X-ray demonstrates RDS </a:t>
            </a:r>
            <a:r>
              <a:rPr lang="en-US" b="1" dirty="0" smtClean="0"/>
              <a:t>and</a:t>
            </a:r>
          </a:p>
          <a:p>
            <a:pPr marL="0" indent="0">
              <a:buNone/>
            </a:pPr>
            <a:r>
              <a:rPr lang="en-US" b="1" dirty="0" smtClean="0"/>
              <a:t> </a:t>
            </a:r>
            <a:r>
              <a:rPr lang="en-US" b="1" dirty="0"/>
              <a:t>if any of the following apply:</a:t>
            </a:r>
            <a:endParaRPr lang="en-US" dirty="0"/>
          </a:p>
          <a:p>
            <a:pPr lvl="0">
              <a:buFont typeface="Wingdings" panose="05000000000000000000" pitchFamily="2" charset="2"/>
              <a:buChar char="q"/>
            </a:pPr>
            <a:r>
              <a:rPr lang="en-US" b="1" dirty="0"/>
              <a:t>FiO2 &gt;0.3 with CPAP pressure 6 cm H2O</a:t>
            </a:r>
            <a:endParaRPr lang="en-US" dirty="0"/>
          </a:p>
          <a:p>
            <a:pPr lvl="0">
              <a:buFont typeface="Wingdings" panose="05000000000000000000" pitchFamily="2" charset="2"/>
              <a:buChar char="q"/>
            </a:pPr>
            <a:r>
              <a:rPr lang="en-US" b="1" dirty="0"/>
              <a:t>marked respiratory distress</a:t>
            </a:r>
            <a:endParaRPr lang="en-US" dirty="0"/>
          </a:p>
          <a:p>
            <a:pPr lvl="0">
              <a:buFont typeface="Wingdings" panose="05000000000000000000" pitchFamily="2" charset="2"/>
              <a:buChar char="q"/>
            </a:pPr>
            <a:r>
              <a:rPr lang="en-US" b="1" dirty="0"/>
              <a:t>persistent respiratory acidosis</a:t>
            </a:r>
            <a:endParaRPr lang="en-US" dirty="0"/>
          </a:p>
          <a:p>
            <a:pPr lvl="0">
              <a:buFont typeface="Wingdings" panose="05000000000000000000" pitchFamily="2" charset="2"/>
              <a:buChar char="q"/>
            </a:pPr>
            <a:r>
              <a:rPr lang="en-US" b="1" dirty="0"/>
              <a:t>recurrent significant apnea</a:t>
            </a:r>
            <a:endParaRPr lang="en-US" dirty="0"/>
          </a:p>
          <a:p>
            <a:pPr lvl="0">
              <a:buFont typeface="Wingdings" panose="05000000000000000000" pitchFamily="2" charset="2"/>
              <a:buChar char="q"/>
            </a:pPr>
            <a:r>
              <a:rPr lang="en-US" b="1" dirty="0"/>
              <a:t>irregular breathing</a:t>
            </a:r>
            <a:endParaRPr lang="en-US" dirty="0"/>
          </a:p>
          <a:p>
            <a:endParaRPr lang="en-US" dirty="0"/>
          </a:p>
        </p:txBody>
      </p:sp>
    </p:spTree>
    <p:extLst>
      <p:ext uri="{BB962C8B-B14F-4D97-AF65-F5344CB8AC3E}">
        <p14:creationId xmlns:p14="http://schemas.microsoft.com/office/powerpoint/2010/main" val="2296331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Checks:  Before accepting apparent CPAP 'failure' exclude:</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q"/>
            </a:pPr>
            <a:r>
              <a:rPr lang="en-US" sz="3600" b="1" dirty="0" smtClean="0"/>
              <a:t>pneumothorax</a:t>
            </a:r>
            <a:endParaRPr lang="en-US" sz="3600" dirty="0"/>
          </a:p>
          <a:p>
            <a:pPr lvl="0">
              <a:buFont typeface="Wingdings" panose="05000000000000000000" pitchFamily="2" charset="2"/>
              <a:buChar char="q"/>
            </a:pPr>
            <a:r>
              <a:rPr lang="en-US" sz="3600" b="1" dirty="0"/>
              <a:t>insufficient pressure</a:t>
            </a:r>
            <a:endParaRPr lang="en-US" sz="3600" dirty="0"/>
          </a:p>
          <a:p>
            <a:pPr lvl="0">
              <a:buFont typeface="Wingdings" panose="05000000000000000000" pitchFamily="2" charset="2"/>
              <a:buChar char="q"/>
            </a:pPr>
            <a:r>
              <a:rPr lang="en-US" sz="3600" b="1" dirty="0"/>
              <a:t>insufficient circuit flow</a:t>
            </a:r>
            <a:endParaRPr lang="en-US" sz="3600" dirty="0"/>
          </a:p>
          <a:p>
            <a:pPr lvl="0">
              <a:buFont typeface="Wingdings" panose="05000000000000000000" pitchFamily="2" charset="2"/>
              <a:buChar char="q"/>
            </a:pPr>
            <a:r>
              <a:rPr lang="en-US" sz="3600" b="1" dirty="0"/>
              <a:t>inappropriate prong size or placement</a:t>
            </a:r>
            <a:endParaRPr lang="en-US" sz="3600" dirty="0"/>
          </a:p>
          <a:p>
            <a:pPr lvl="0">
              <a:buFont typeface="Wingdings" panose="05000000000000000000" pitchFamily="2" charset="2"/>
              <a:buChar char="q"/>
            </a:pPr>
            <a:r>
              <a:rPr lang="en-US" sz="3600" b="1" dirty="0"/>
              <a:t>airway obstruction from secretions</a:t>
            </a:r>
            <a:endParaRPr lang="en-US" sz="3600" dirty="0"/>
          </a:p>
          <a:p>
            <a:pPr lvl="0">
              <a:buFont typeface="Wingdings" panose="05000000000000000000" pitchFamily="2" charset="2"/>
              <a:buChar char="q"/>
            </a:pPr>
            <a:r>
              <a:rPr lang="en-US" sz="3600" b="1" dirty="0"/>
              <a:t>open mouth</a:t>
            </a:r>
            <a:endParaRPr lang="en-US" sz="3600" dirty="0"/>
          </a:p>
          <a:p>
            <a:pPr>
              <a:buFont typeface="Wingdings" panose="05000000000000000000" pitchFamily="2" charset="2"/>
              <a:buChar char="q"/>
            </a:pPr>
            <a:endParaRPr lang="en-US" sz="3600" dirty="0"/>
          </a:p>
        </p:txBody>
      </p:sp>
    </p:spTree>
    <p:extLst>
      <p:ext uri="{BB962C8B-B14F-4D97-AF65-F5344CB8AC3E}">
        <p14:creationId xmlns:p14="http://schemas.microsoft.com/office/powerpoint/2010/main" val="1022123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smtClean="0">
                <a:solidFill>
                  <a:srgbClr val="FF0000"/>
                </a:solidFill>
              </a:rPr>
              <a:t>Complications</a:t>
            </a:r>
            <a:r>
              <a:rPr lang="en-US" sz="5400" dirty="0" smtClean="0">
                <a:solidFill>
                  <a:srgbClr val="FF0000"/>
                </a:solidFill>
              </a:rPr>
              <a:t/>
            </a:r>
            <a:br>
              <a:rPr lang="en-US" sz="5400" dirty="0" smtClean="0">
                <a:solidFill>
                  <a:srgbClr val="FF0000"/>
                </a:solidFill>
              </a:rPr>
            </a:br>
            <a:endParaRPr lang="en-US" sz="5400" dirty="0">
              <a:solidFill>
                <a:srgbClr val="FF0000"/>
              </a:solidFill>
            </a:endParaRPr>
          </a:p>
        </p:txBody>
      </p:sp>
      <p:sp>
        <p:nvSpPr>
          <p:cNvPr id="3" name="Content Placeholder 2"/>
          <p:cNvSpPr>
            <a:spLocks noGrp="1"/>
          </p:cNvSpPr>
          <p:nvPr>
            <p:ph idx="1"/>
          </p:nvPr>
        </p:nvSpPr>
        <p:spPr>
          <a:xfrm>
            <a:off x="742406" y="1257392"/>
            <a:ext cx="10515600" cy="4351338"/>
          </a:xfrm>
        </p:spPr>
        <p:txBody>
          <a:bodyPr>
            <a:normAutofit/>
          </a:bodyPr>
          <a:lstStyle/>
          <a:p>
            <a:pPr lvl="0">
              <a:buFont typeface="Wingdings" panose="05000000000000000000" pitchFamily="2" charset="2"/>
              <a:buChar char="q"/>
            </a:pPr>
            <a:r>
              <a:rPr lang="en-US" sz="3600" b="1" dirty="0" smtClean="0"/>
              <a:t>Erosion </a:t>
            </a:r>
            <a:r>
              <a:rPr lang="en-US" sz="3600" b="1" dirty="0"/>
              <a:t>of nasal septum: reduce risk by careful prong placement and regular reassessment</a:t>
            </a:r>
            <a:endParaRPr lang="en-US" sz="3600" dirty="0"/>
          </a:p>
          <a:p>
            <a:pPr lvl="0">
              <a:buFont typeface="Wingdings" panose="05000000000000000000" pitchFamily="2" charset="2"/>
              <a:buChar char="q"/>
            </a:pPr>
            <a:r>
              <a:rPr lang="en-US" sz="3600" b="1" dirty="0"/>
              <a:t>Gastric distension: benign, reduce by maintaining open nasogastric tube</a:t>
            </a:r>
            <a:endParaRPr lang="en-US" sz="3600" dirty="0"/>
          </a:p>
          <a:p>
            <a:pPr marL="0" indent="0">
              <a:buNone/>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051" y="3433061"/>
            <a:ext cx="5146766" cy="3424939"/>
          </a:xfrm>
          <a:prstGeom prst="rect">
            <a:avLst/>
          </a:prstGeom>
        </p:spPr>
      </p:pic>
    </p:spTree>
    <p:extLst>
      <p:ext uri="{BB962C8B-B14F-4D97-AF65-F5344CB8AC3E}">
        <p14:creationId xmlns:p14="http://schemas.microsoft.com/office/powerpoint/2010/main" val="2055231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DEFINITION</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3600" b="1" dirty="0" smtClean="0"/>
              <a:t>Non-invasive </a:t>
            </a:r>
            <a:r>
              <a:rPr lang="en-US" sz="3600" b="1" u="sng" dirty="0"/>
              <a:t>respiratory support </a:t>
            </a:r>
            <a:r>
              <a:rPr lang="en-US" sz="3600" b="1" dirty="0"/>
              <a:t>utilizing continuous distending pressure during inspiration and expiration in </a:t>
            </a:r>
            <a:r>
              <a:rPr lang="en-US" sz="3600" b="1" dirty="0" smtClean="0">
                <a:solidFill>
                  <a:srgbClr val="FF0000"/>
                </a:solidFill>
              </a:rPr>
              <a:t>spontaneously </a:t>
            </a:r>
            <a:r>
              <a:rPr lang="en-US" sz="3600" b="1" dirty="0">
                <a:solidFill>
                  <a:srgbClr val="FF0000"/>
                </a:solidFill>
              </a:rPr>
              <a:t>breathing </a:t>
            </a:r>
            <a:r>
              <a:rPr lang="en-US" sz="3600" b="1" dirty="0" smtClean="0">
                <a:solidFill>
                  <a:srgbClr val="FF0000"/>
                </a:solidFill>
              </a:rPr>
              <a:t>babies</a:t>
            </a:r>
          </a:p>
          <a:p>
            <a:pPr marL="0" indent="0">
              <a:buNone/>
            </a:pPr>
            <a:endParaRPr lang="en-US" sz="3600" dirty="0">
              <a:solidFill>
                <a:srgbClr val="FF0000"/>
              </a:solidFill>
            </a:endParaRPr>
          </a:p>
          <a:p>
            <a:pPr marL="0" indent="0">
              <a:buNone/>
            </a:pPr>
            <a:r>
              <a:rPr lang="en-US" dirty="0" smtClean="0"/>
              <a:t> </a:t>
            </a:r>
            <a:r>
              <a:rPr lang="en-US" sz="3600" b="1" dirty="0"/>
              <a:t>involves delivering normal air to </a:t>
            </a:r>
            <a:r>
              <a:rPr lang="en-US" sz="3600" b="1" dirty="0" smtClean="0"/>
              <a:t>child's </a:t>
            </a:r>
            <a:r>
              <a:rPr lang="en-US" sz="3600" b="1" dirty="0"/>
              <a:t>airway at a set pressure, which keeps the airway open and prevents airway obstruction. </a:t>
            </a:r>
            <a:endParaRPr lang="en-US" sz="3600" b="1" dirty="0" smtClean="0"/>
          </a:p>
          <a:p>
            <a:pPr marL="0" indent="0">
              <a:buNone/>
            </a:pPr>
            <a:r>
              <a:rPr lang="en-US" sz="3600" b="1" dirty="0" smtClean="0"/>
              <a:t>CPAP </a:t>
            </a:r>
            <a:r>
              <a:rPr lang="en-US" sz="3600" b="1" dirty="0"/>
              <a:t>is most commonly used in newborns with breathing difficulties, but is also used to treat severe obstructive sleep </a:t>
            </a:r>
            <a:r>
              <a:rPr lang="en-US" sz="3600" b="1" dirty="0" err="1"/>
              <a:t>apnoea</a:t>
            </a:r>
            <a:r>
              <a:rPr lang="en-US" sz="3600" b="1" dirty="0"/>
              <a:t> (OSA) and other airway disorders</a:t>
            </a:r>
          </a:p>
        </p:txBody>
      </p:sp>
    </p:spTree>
    <p:extLst>
      <p:ext uri="{BB962C8B-B14F-4D97-AF65-F5344CB8AC3E}">
        <p14:creationId xmlns:p14="http://schemas.microsoft.com/office/powerpoint/2010/main" val="7925377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Weaning CPAP: When</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q"/>
            </a:pPr>
            <a:r>
              <a:rPr lang="en-US" sz="3600" b="1" dirty="0" smtClean="0"/>
              <a:t>Start </a:t>
            </a:r>
            <a:r>
              <a:rPr lang="en-US" sz="3600" b="1" dirty="0"/>
              <a:t>when baby consistently requiring FiO2 &lt;0.3, pressure 5 cm H2O and stable clinical condition</a:t>
            </a:r>
            <a:endParaRPr lang="en-US" sz="3600" dirty="0"/>
          </a:p>
          <a:p>
            <a:pPr lvl="0">
              <a:buFont typeface="Wingdings" panose="05000000000000000000" pitchFamily="2" charset="2"/>
              <a:buChar char="q"/>
            </a:pPr>
            <a:r>
              <a:rPr lang="en-US" sz="3600" b="1" dirty="0"/>
              <a:t>If nasal tissue damage significant, consider earlier weaning</a:t>
            </a:r>
            <a:endParaRPr lang="en-US" sz="3600" dirty="0"/>
          </a:p>
          <a:p>
            <a:pPr>
              <a:buFont typeface="Wingdings" panose="05000000000000000000" pitchFamily="2" charset="2"/>
              <a:buChar char="q"/>
            </a:pPr>
            <a:endParaRPr lang="en-US" sz="36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7623" y="3675016"/>
            <a:ext cx="4334182" cy="2853337"/>
          </a:xfrm>
          <a:prstGeom prst="rect">
            <a:avLst/>
          </a:prstGeom>
        </p:spPr>
      </p:pic>
    </p:spTree>
    <p:extLst>
      <p:ext uri="{BB962C8B-B14F-4D97-AF65-F5344CB8AC3E}">
        <p14:creationId xmlns:p14="http://schemas.microsoft.com/office/powerpoint/2010/main" val="1397251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How: 'Pressure reduction' or 'Time off'</a:t>
            </a:r>
            <a:r>
              <a:rPr lang="en-US" dirty="0" smtClean="0">
                <a:latin typeface="Calibri" panose="020F0502020204030204" pitchFamily="34" charset="0"/>
                <a:ea typeface="Calibri" panose="020F0502020204030204" pitchFamily="34" charset="0"/>
                <a:cs typeface="Arial" panose="020B0604020202020204" pitchFamily="34" charset="0"/>
              </a:rPr>
              <a:t/>
            </a:r>
            <a:br>
              <a:rPr lang="en-US" dirty="0" smtClean="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lnSpcReduction="10000"/>
          </a:bodyPr>
          <a:lstStyle/>
          <a:p>
            <a:pPr marL="0" marR="0">
              <a:lnSpc>
                <a:spcPct val="107000"/>
              </a:lnSpc>
              <a:spcBef>
                <a:spcPts val="0"/>
              </a:spcBef>
              <a:spcAft>
                <a:spcPts val="800"/>
              </a:spcAft>
            </a:pPr>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Pressure </a:t>
            </a: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reduction</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Arial" panose="020B0604020202020204" pitchFamily="34" charset="0"/>
              </a:rPr>
              <a:t>more physiological approach although can increase the work of breathing if pressure is too low. Has been shown to be quicker than ‘time off’ mode</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Arial" panose="020B0604020202020204" pitchFamily="34" charset="0"/>
              </a:rPr>
              <a:t>wean pressures in steps of 1 cm H2O every 12–24 hr. If no deterioration discontinue CPAP after 24 </a:t>
            </a:r>
            <a:r>
              <a:rPr lang="en-US" b="1" dirty="0" err="1">
                <a:latin typeface="Calibri" panose="020F0502020204030204" pitchFamily="34" charset="0"/>
                <a:ea typeface="Calibri" panose="020F0502020204030204" pitchFamily="34" charset="0"/>
                <a:cs typeface="Arial" panose="020B0604020202020204" pitchFamily="34" charset="0"/>
              </a:rPr>
              <a:t>hr</a:t>
            </a:r>
            <a:r>
              <a:rPr lang="en-US" b="1" dirty="0">
                <a:latin typeface="Calibri" panose="020F0502020204030204" pitchFamily="34" charset="0"/>
                <a:ea typeface="Calibri" panose="020F0502020204030204" pitchFamily="34" charset="0"/>
                <a:cs typeface="Arial" panose="020B0604020202020204" pitchFamily="34" charset="0"/>
              </a:rPr>
              <a:t> of 4–5 cm H2O and minimal oxygen requirement</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indent="-114300">
              <a:lnSpc>
                <a:spcPct val="107000"/>
              </a:lnSpc>
              <a:spcBef>
                <a:spcPts val="0"/>
              </a:spcBef>
              <a:spcAft>
                <a:spcPts val="800"/>
              </a:spcAft>
            </a:pP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Time off CPAP</a:t>
            </a:r>
            <a:endParaRPr lang="en-US" dirty="0">
              <a:latin typeface="Calibri" panose="020F050202020403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b="1" dirty="0">
                <a:latin typeface="Calibri" panose="020F0502020204030204" pitchFamily="34" charset="0"/>
                <a:ea typeface="Calibri" panose="020F0502020204030204" pitchFamily="34" charset="0"/>
                <a:cs typeface="Arial" panose="020B0604020202020204" pitchFamily="34" charset="0"/>
              </a:rPr>
              <a:t>plan using 2 × 12 or 3 × 8 </a:t>
            </a:r>
            <a:r>
              <a:rPr lang="en-US" b="1" dirty="0" err="1">
                <a:latin typeface="Calibri" panose="020F0502020204030204" pitchFamily="34" charset="0"/>
                <a:ea typeface="Calibri" panose="020F0502020204030204" pitchFamily="34" charset="0"/>
                <a:cs typeface="Arial" panose="020B0604020202020204" pitchFamily="34" charset="0"/>
              </a:rPr>
              <a:t>hr</a:t>
            </a:r>
            <a:r>
              <a:rPr lang="en-US" b="1" dirty="0">
                <a:latin typeface="Calibri" panose="020F0502020204030204" pitchFamily="34" charset="0"/>
                <a:ea typeface="Calibri" panose="020F0502020204030204" pitchFamily="34" charset="0"/>
                <a:cs typeface="Arial" panose="020B0604020202020204" pitchFamily="34" charset="0"/>
              </a:rPr>
              <a:t> time periods</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176875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The following regimen of cycling CPAP can be adapted to individual situations</a:t>
            </a:r>
            <a:r>
              <a:rPr lang="en-US" dirty="0" smtClean="0">
                <a:solidFill>
                  <a:srgbClr val="FF0000"/>
                </a:solidFill>
                <a:latin typeface="Calibri" panose="020F0502020204030204" pitchFamily="34" charset="0"/>
                <a:ea typeface="Calibri" panose="020F0502020204030204" pitchFamily="34" charset="0"/>
                <a:cs typeface="Arial" panose="020B0604020202020204" pitchFamily="34" charset="0"/>
              </a:rPr>
              <a:t/>
            </a:r>
            <a:br>
              <a:rPr lang="en-US" dirty="0" smtClean="0">
                <a:solidFill>
                  <a:srgbClr val="FF0000"/>
                </a:solidFill>
                <a:latin typeface="Calibri" panose="020F0502020204030204" pitchFamily="34" charset="0"/>
                <a:ea typeface="Calibri" panose="020F0502020204030204" pitchFamily="34" charset="0"/>
                <a:cs typeface="Arial" panose="020B0604020202020204" pitchFamily="34" charset="0"/>
              </a:rPr>
            </a:br>
            <a:endParaRPr lang="en-US" dirty="0">
              <a:solidFill>
                <a:srgbClr val="FF0000"/>
              </a:solidFill>
            </a:endParaRPr>
          </a:p>
        </p:txBody>
      </p:sp>
      <p:pic>
        <p:nvPicPr>
          <p:cNvPr id="6" name="Content Placeholder 5"/>
          <p:cNvPicPr>
            <a:picLocks noGrp="1" noChangeAspect="1"/>
          </p:cNvPicPr>
          <p:nvPr>
            <p:ph idx="1"/>
          </p:nvPr>
        </p:nvPicPr>
        <p:blipFill>
          <a:blip r:embed="rId2"/>
          <a:stretch>
            <a:fillRect/>
          </a:stretch>
        </p:blipFill>
        <p:spPr>
          <a:xfrm>
            <a:off x="1577030" y="2203269"/>
            <a:ext cx="8738117" cy="4754879"/>
          </a:xfrm>
          <a:prstGeom prst="rect">
            <a:avLst/>
          </a:prstGeom>
        </p:spPr>
      </p:pic>
    </p:spTree>
    <p:extLst>
      <p:ext uri="{BB962C8B-B14F-4D97-AF65-F5344CB8AC3E}">
        <p14:creationId xmlns:p14="http://schemas.microsoft.com/office/powerpoint/2010/main" val="465192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Note: High-flow humidified oxygen therapy</a:t>
            </a:r>
            <a:r>
              <a:rPr lang="en-US" dirty="0" smtClean="0">
                <a:latin typeface="Calibri" panose="020F0502020204030204" pitchFamily="34" charset="0"/>
                <a:ea typeface="Calibri" panose="020F0502020204030204" pitchFamily="34" charset="0"/>
                <a:cs typeface="Arial" panose="020B0604020202020204" pitchFamily="34" charset="0"/>
              </a:rPr>
              <a:t/>
            </a:r>
            <a:br>
              <a:rPr lang="en-US" dirty="0" smtClean="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838200" y="1027906"/>
            <a:ext cx="10515600" cy="4351338"/>
          </a:xfrm>
        </p:spPr>
        <p:txBody>
          <a:bodyPr>
            <a:noAutofit/>
          </a:bodyPr>
          <a:lstStyle/>
          <a:p>
            <a:pPr marL="0" indent="0">
              <a:lnSpc>
                <a:spcPct val="107000"/>
              </a:lnSpc>
              <a:spcBef>
                <a:spcPts val="0"/>
              </a:spcBef>
              <a:spcAft>
                <a:spcPts val="800"/>
              </a:spcAft>
              <a:buNone/>
            </a:pP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3200" b="1" dirty="0" smtClean="0">
                <a:latin typeface="Calibri" panose="020F0502020204030204" pitchFamily="34" charset="0"/>
                <a:ea typeface="Calibri" panose="020F0502020204030204" pitchFamily="34" charset="0"/>
                <a:cs typeface="Arial" panose="020B0604020202020204" pitchFamily="34" charset="0"/>
              </a:rPr>
              <a:t>Increasingly </a:t>
            </a:r>
            <a:r>
              <a:rPr lang="en-US" sz="3200" b="1" dirty="0">
                <a:latin typeface="Calibri" panose="020F0502020204030204" pitchFamily="34" charset="0"/>
                <a:ea typeface="Calibri" panose="020F0502020204030204" pitchFamily="34" charset="0"/>
                <a:cs typeface="Arial" panose="020B0604020202020204" pitchFamily="34" charset="0"/>
              </a:rPr>
              <a:t>used as non-invasive respiratory support</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3200" b="1" dirty="0" smtClean="0">
                <a:latin typeface="Calibri" panose="020F0502020204030204" pitchFamily="34" charset="0"/>
                <a:ea typeface="Calibri" panose="020F0502020204030204" pitchFamily="34" charset="0"/>
                <a:cs typeface="Arial" panose="020B0604020202020204" pitchFamily="34" charset="0"/>
              </a:rPr>
              <a:t> </a:t>
            </a:r>
            <a:r>
              <a:rPr lang="en-US" sz="3200" b="1" dirty="0">
                <a:latin typeface="Calibri" panose="020F0502020204030204" pitchFamily="34" charset="0"/>
                <a:ea typeface="Calibri" panose="020F0502020204030204" pitchFamily="34" charset="0"/>
                <a:cs typeface="Arial" panose="020B0604020202020204" pitchFamily="34" charset="0"/>
              </a:rPr>
              <a:t>Offers theoretical advantages over CPAP in ventilating upper airway spaces and producing less nasal tissue damage</a:t>
            </a:r>
            <a:endParaRPr lang="en-US" sz="32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3200" b="1" dirty="0" smtClean="0">
                <a:latin typeface="Calibri" panose="020F0502020204030204" pitchFamily="34" charset="0"/>
                <a:ea typeface="Calibri" panose="020F0502020204030204" pitchFamily="34" charset="0"/>
                <a:cs typeface="Arial" panose="020B0604020202020204" pitchFamily="34" charset="0"/>
              </a:rPr>
              <a:t> </a:t>
            </a:r>
            <a:r>
              <a:rPr lang="en-US" sz="3200" b="1" dirty="0">
                <a:latin typeface="Calibri" panose="020F0502020204030204" pitchFamily="34" charset="0"/>
                <a:ea typeface="Calibri" panose="020F0502020204030204" pitchFamily="34" charset="0"/>
                <a:cs typeface="Arial" panose="020B0604020202020204" pitchFamily="34" charset="0"/>
              </a:rPr>
              <a:t>When weaning CPAP, consider using 5–6 L/min of high-flow humidified oxygen (e.g. </a:t>
            </a:r>
            <a:r>
              <a:rPr lang="en-US" sz="3200" b="1" dirty="0" err="1">
                <a:latin typeface="Calibri" panose="020F0502020204030204" pitchFamily="34" charset="0"/>
                <a:ea typeface="Calibri" panose="020F0502020204030204" pitchFamily="34" charset="0"/>
                <a:cs typeface="Arial" panose="020B0604020202020204" pitchFamily="34" charset="0"/>
              </a:rPr>
              <a:t>Vapotherm</a:t>
            </a:r>
            <a:r>
              <a:rPr lang="en-US" sz="3200" b="1" dirty="0" smtClean="0">
                <a:latin typeface="Calibri" panose="020F0502020204030204" pitchFamily="34" charset="0"/>
                <a:ea typeface="Calibri" panose="020F0502020204030204" pitchFamily="34" charset="0"/>
                <a:cs typeface="Arial" panose="020B0604020202020204" pitchFamily="34" charset="0"/>
              </a:rPr>
              <a:t>®  or </a:t>
            </a:r>
            <a:r>
              <a:rPr lang="en-US" sz="3200" b="1" dirty="0" err="1" smtClean="0">
                <a:latin typeface="Calibri" panose="020F0502020204030204" pitchFamily="34" charset="0"/>
                <a:ea typeface="Calibri" panose="020F0502020204030204" pitchFamily="34" charset="0"/>
                <a:cs typeface="Arial" panose="020B0604020202020204" pitchFamily="34" charset="0"/>
              </a:rPr>
              <a:t>Optiflow</a:t>
            </a:r>
            <a:r>
              <a:rPr lang="en-US" sz="3200" b="1" dirty="0">
                <a:latin typeface="Calibri" panose="020F0502020204030204" pitchFamily="34" charset="0"/>
                <a:ea typeface="Calibri" panose="020F0502020204030204" pitchFamily="34" charset="0"/>
                <a:cs typeface="Arial" panose="020B0604020202020204" pitchFamily="34" charset="0"/>
              </a:rPr>
              <a:t>™) rather than low-flow nasal </a:t>
            </a:r>
            <a:r>
              <a:rPr lang="en-US" sz="3200" b="1" dirty="0" err="1">
                <a:latin typeface="Calibri" panose="020F0502020204030204" pitchFamily="34" charset="0"/>
                <a:ea typeface="Calibri" panose="020F0502020204030204" pitchFamily="34" charset="0"/>
                <a:cs typeface="Arial" panose="020B0604020202020204" pitchFamily="34" charset="0"/>
              </a:rPr>
              <a:t>cannulae</a:t>
            </a:r>
            <a:r>
              <a:rPr lang="en-US" sz="3200" b="1" dirty="0">
                <a:latin typeface="Calibri" panose="020F0502020204030204" pitchFamily="34" charset="0"/>
                <a:ea typeface="Calibri" panose="020F0502020204030204" pitchFamily="34" charset="0"/>
                <a:cs typeface="Arial" panose="020B0604020202020204" pitchFamily="34" charset="0"/>
              </a:rPr>
              <a:t> oxygen or lower pressure CPAP</a:t>
            </a:r>
            <a:endParaRPr lang="en-US" sz="3200" dirty="0">
              <a:latin typeface="Calibri" panose="020F0502020204030204" pitchFamily="34" charset="0"/>
              <a:ea typeface="Calibri" panose="020F0502020204030204" pitchFamily="34" charset="0"/>
              <a:cs typeface="Arial" panose="020B0604020202020204" pitchFamily="34" charset="0"/>
            </a:endParaRPr>
          </a:p>
          <a:p>
            <a:pPr>
              <a:buFont typeface="Wingdings" panose="05000000000000000000" pitchFamily="2" charset="2"/>
              <a:buChar char="q"/>
            </a:pPr>
            <a:endParaRPr lang="en-US" sz="3200" dirty="0"/>
          </a:p>
        </p:txBody>
      </p:sp>
    </p:spTree>
    <p:extLst>
      <p:ext uri="{BB962C8B-B14F-4D97-AF65-F5344CB8AC3E}">
        <p14:creationId xmlns:p14="http://schemas.microsoft.com/office/powerpoint/2010/main" val="1014189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687343"/>
            <a:ext cx="10515600" cy="1325563"/>
          </a:xfrm>
        </p:spPr>
        <p:txBody>
          <a:bodyPr>
            <a:normAutofit fontScale="90000"/>
          </a:bodyPr>
          <a:lstStyle/>
          <a:p>
            <a:r>
              <a:rPr lang="en-US" sz="2000" b="1" dirty="0">
                <a:solidFill>
                  <a:srgbClr val="FF0000"/>
                </a:solidFill>
              </a:rPr>
              <a:t/>
            </a:r>
            <a:br>
              <a:rPr lang="en-US" sz="2000" b="1" dirty="0">
                <a:solidFill>
                  <a:srgbClr val="FF0000"/>
                </a:solidFill>
              </a:rPr>
            </a:br>
            <a:r>
              <a:rPr lang="en-US" sz="4000" b="1" dirty="0" smtClean="0">
                <a:solidFill>
                  <a:srgbClr val="FF0000"/>
                </a:solidFill>
              </a:rPr>
              <a:t>HUMIDIFIED HIGH NASAL </a:t>
            </a:r>
            <a:br>
              <a:rPr lang="en-US" sz="4000" b="1" dirty="0" smtClean="0">
                <a:solidFill>
                  <a:srgbClr val="FF0000"/>
                </a:solidFill>
              </a:rPr>
            </a:br>
            <a:r>
              <a:rPr lang="en-US" sz="4000" b="1" dirty="0" smtClean="0">
                <a:solidFill>
                  <a:srgbClr val="FF0000"/>
                </a:solidFill>
              </a:rPr>
              <a:t>CANNULAE</a:t>
            </a:r>
            <a:endParaRPr lang="en-US" sz="40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5057533" y="212873"/>
            <a:ext cx="6394238" cy="6878374"/>
          </a:xfrm>
          <a:prstGeom prst="rect">
            <a:avLst/>
          </a:prstGeom>
        </p:spPr>
      </p:pic>
    </p:spTree>
    <p:extLst>
      <p:ext uri="{BB962C8B-B14F-4D97-AF65-F5344CB8AC3E}">
        <p14:creationId xmlns:p14="http://schemas.microsoft.com/office/powerpoint/2010/main" val="3130121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Failure of weaning</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b="1" dirty="0" smtClean="0"/>
              <a:t> </a:t>
            </a:r>
            <a:r>
              <a:rPr lang="en-US" b="1" dirty="0"/>
              <a:t>Increased oxygen </a:t>
            </a:r>
            <a:r>
              <a:rPr lang="en-US" b="1" dirty="0" smtClean="0"/>
              <a:t>requirement</a:t>
            </a:r>
          </a:p>
          <a:p>
            <a:pPr>
              <a:buFont typeface="Wingdings" panose="05000000000000000000" pitchFamily="2" charset="2"/>
              <a:buChar char="q"/>
            </a:pPr>
            <a:r>
              <a:rPr lang="en-US" b="1" dirty="0" smtClean="0"/>
              <a:t> Increasing </a:t>
            </a:r>
            <a:r>
              <a:rPr lang="en-US" b="1" dirty="0"/>
              <a:t>frequency of </a:t>
            </a:r>
            <a:r>
              <a:rPr lang="en-US" b="1" dirty="0" smtClean="0"/>
              <a:t>apneas </a:t>
            </a:r>
          </a:p>
          <a:p>
            <a:pPr>
              <a:buFont typeface="Wingdings" panose="05000000000000000000" pitchFamily="2" charset="2"/>
              <a:buChar char="q"/>
            </a:pPr>
            <a:r>
              <a:rPr lang="en-US" b="1" dirty="0" smtClean="0"/>
              <a:t> Bradycardias </a:t>
            </a:r>
          </a:p>
          <a:p>
            <a:pPr>
              <a:buFont typeface="Wingdings" panose="05000000000000000000" pitchFamily="2" charset="2"/>
              <a:buChar char="q"/>
            </a:pPr>
            <a:r>
              <a:rPr lang="en-US" b="1" dirty="0" smtClean="0"/>
              <a:t>Cyanosis</a:t>
            </a:r>
          </a:p>
          <a:p>
            <a:pPr>
              <a:buFont typeface="Wingdings" panose="05000000000000000000" pitchFamily="2" charset="2"/>
              <a:buChar char="q"/>
            </a:pPr>
            <a:r>
              <a:rPr lang="en-US" b="1" dirty="0" smtClean="0"/>
              <a:t> Increasing </a:t>
            </a:r>
            <a:r>
              <a:rPr lang="en-US" b="1" dirty="0"/>
              <a:t>respiratory distress </a:t>
            </a:r>
            <a:r>
              <a:rPr lang="en-US" b="1" dirty="0" smtClean="0"/>
              <a:t> </a:t>
            </a:r>
          </a:p>
          <a:p>
            <a:pPr>
              <a:buFont typeface="Wingdings" panose="05000000000000000000" pitchFamily="2" charset="2"/>
              <a:buChar char="q"/>
            </a:pPr>
            <a:r>
              <a:rPr lang="en-US" b="1" dirty="0"/>
              <a:t>W</a:t>
            </a:r>
            <a:r>
              <a:rPr lang="en-US" b="1" dirty="0" smtClean="0"/>
              <a:t>orsening </a:t>
            </a:r>
            <a:r>
              <a:rPr lang="en-US" b="1" dirty="0"/>
              <a:t>respiratory acidosis during </a:t>
            </a:r>
            <a:r>
              <a:rPr lang="en-US" b="1" dirty="0" smtClean="0"/>
              <a:t>weaning</a:t>
            </a:r>
          </a:p>
          <a:p>
            <a:pPr marL="0" indent="0">
              <a:buNone/>
            </a:pPr>
            <a:r>
              <a:rPr lang="en-US" b="1" dirty="0" smtClean="0"/>
              <a:t> </a:t>
            </a:r>
            <a:r>
              <a:rPr lang="en-US" sz="3600" b="1" dirty="0">
                <a:solidFill>
                  <a:srgbClr val="FF0000"/>
                </a:solidFill>
              </a:rPr>
              <a:t>should necessitate a review and consider escalation of support</a:t>
            </a:r>
            <a:endParaRPr lang="en-US" sz="3600" dirty="0">
              <a:solidFill>
                <a:srgbClr val="FF0000"/>
              </a:solidFill>
            </a:endParaRPr>
          </a:p>
          <a:p>
            <a:endParaRPr lang="en-US" sz="3200" dirty="0"/>
          </a:p>
        </p:txBody>
      </p:sp>
    </p:spTree>
    <p:extLst>
      <p:ext uri="{BB962C8B-B14F-4D97-AF65-F5344CB8AC3E}">
        <p14:creationId xmlns:p14="http://schemas.microsoft.com/office/powerpoint/2010/main" val="3715991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2. TWO-LEVEL CPAP</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3600" b="1" dirty="0" smtClean="0"/>
              <a:t>Two-level </a:t>
            </a:r>
            <a:r>
              <a:rPr lang="en-US" sz="3600" b="1" dirty="0"/>
              <a:t>CPAP at a rate set by clinician (biphasic) or triggered by baby using an abdominal sensor (biphasic trigger or Infant Flow®  </a:t>
            </a:r>
            <a:r>
              <a:rPr lang="en-US" sz="3600" b="1" dirty="0" err="1"/>
              <a:t>SiPAP</a:t>
            </a:r>
            <a:r>
              <a:rPr lang="en-US" sz="3600" b="1" dirty="0"/>
              <a:t>)</a:t>
            </a:r>
            <a:endParaRPr lang="en-US" sz="3600" dirty="0"/>
          </a:p>
          <a:p>
            <a:pPr>
              <a:buFont typeface="Wingdings" panose="05000000000000000000" pitchFamily="2" charset="2"/>
              <a:buChar char="q"/>
            </a:pPr>
            <a:r>
              <a:rPr lang="en-US" sz="3600" b="1" dirty="0" smtClean="0"/>
              <a:t>Inspiratory </a:t>
            </a:r>
            <a:r>
              <a:rPr lang="en-US" sz="3600" b="1" dirty="0"/>
              <a:t>time, pressures and </a:t>
            </a:r>
            <a:r>
              <a:rPr lang="en-US" sz="3600" b="1" dirty="0" err="1"/>
              <a:t>apnoea</a:t>
            </a:r>
            <a:r>
              <a:rPr lang="en-US" sz="3600" b="1" dirty="0"/>
              <a:t> alarm limit set by clinician</a:t>
            </a:r>
            <a:endParaRPr lang="en-US" sz="3600" dirty="0"/>
          </a:p>
          <a:p>
            <a:pPr>
              <a:buFont typeface="Wingdings" panose="05000000000000000000" pitchFamily="2" charset="2"/>
              <a:buChar char="q"/>
            </a:pPr>
            <a:r>
              <a:rPr lang="en-US" sz="3600" b="1" dirty="0" smtClean="0"/>
              <a:t> </a:t>
            </a:r>
            <a:r>
              <a:rPr lang="en-US" sz="3600" b="1" dirty="0"/>
              <a:t>Indications/contraindications as CPAP and can be used when baby’s clinical condition is not improving despite CPAP</a:t>
            </a:r>
            <a:endParaRPr lang="en-US" sz="3600" dirty="0"/>
          </a:p>
          <a:p>
            <a:pPr>
              <a:buFont typeface="Wingdings" panose="05000000000000000000" pitchFamily="2" charset="2"/>
              <a:buChar char="q"/>
            </a:pPr>
            <a:endParaRPr lang="en-US" sz="3600" dirty="0"/>
          </a:p>
        </p:txBody>
      </p:sp>
    </p:spTree>
    <p:extLst>
      <p:ext uri="{BB962C8B-B14F-4D97-AF65-F5344CB8AC3E}">
        <p14:creationId xmlns:p14="http://schemas.microsoft.com/office/powerpoint/2010/main" val="4212661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Theoretical advantages over CPAP</a:t>
            </a:r>
            <a:r>
              <a:rPr lang="en-US" dirty="0" smtClean="0">
                <a:latin typeface="Calibri" panose="020F0502020204030204" pitchFamily="34" charset="0"/>
                <a:ea typeface="Calibri" panose="020F0502020204030204" pitchFamily="34" charset="0"/>
                <a:cs typeface="Arial" panose="020B0604020202020204" pitchFamily="34" charset="0"/>
              </a:rPr>
              <a:t/>
            </a:r>
            <a:br>
              <a:rPr lang="en-US" dirty="0" smtClean="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a:bodyPr>
          <a:lstStyle/>
          <a:p>
            <a:pPr>
              <a:lnSpc>
                <a:spcPct val="107000"/>
              </a:lnSpc>
              <a:spcBef>
                <a:spcPts val="0"/>
              </a:spcBef>
              <a:spcAft>
                <a:spcPts val="800"/>
              </a:spcAft>
              <a:buFont typeface="Wingdings" panose="05000000000000000000" pitchFamily="2" charset="2"/>
              <a:buChar char="q"/>
            </a:pPr>
            <a:r>
              <a:rPr lang="en-US" sz="3600" b="1" dirty="0" smtClean="0">
                <a:latin typeface="Calibri" panose="020F0502020204030204" pitchFamily="34" charset="0"/>
                <a:ea typeface="Calibri" panose="020F0502020204030204" pitchFamily="34" charset="0"/>
                <a:cs typeface="Arial" panose="020B0604020202020204" pitchFamily="34" charset="0"/>
              </a:rPr>
              <a:t> </a:t>
            </a:r>
            <a:r>
              <a:rPr lang="en-US" sz="3600" b="1" dirty="0">
                <a:latin typeface="Calibri" panose="020F0502020204030204" pitchFamily="34" charset="0"/>
                <a:ea typeface="Calibri" panose="020F0502020204030204" pitchFamily="34" charset="0"/>
                <a:cs typeface="Arial" panose="020B0604020202020204" pitchFamily="34" charset="0"/>
              </a:rPr>
              <a:t>Improved </a:t>
            </a:r>
            <a:r>
              <a:rPr lang="en-US" sz="3600" b="1" dirty="0" err="1">
                <a:latin typeface="Calibri" panose="020F0502020204030204" pitchFamily="34" charset="0"/>
                <a:ea typeface="Calibri" panose="020F0502020204030204" pitchFamily="34" charset="0"/>
                <a:cs typeface="Arial" panose="020B0604020202020204" pitchFamily="34" charset="0"/>
              </a:rPr>
              <a:t>thoraco</a:t>
            </a:r>
            <a:r>
              <a:rPr lang="en-US" sz="3600" b="1" dirty="0">
                <a:latin typeface="Calibri" panose="020F0502020204030204" pitchFamily="34" charset="0"/>
                <a:ea typeface="Calibri" panose="020F0502020204030204" pitchFamily="34" charset="0"/>
                <a:cs typeface="Arial" panose="020B0604020202020204" pitchFamily="34" charset="0"/>
              </a:rPr>
              <a:t>-abdominal synchrony</a:t>
            </a:r>
            <a:endParaRPr lang="en-US" sz="3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3600" b="1" dirty="0" smtClean="0">
                <a:latin typeface="Calibri" panose="020F0502020204030204" pitchFamily="34" charset="0"/>
                <a:ea typeface="Calibri" panose="020F0502020204030204" pitchFamily="34" charset="0"/>
                <a:cs typeface="Arial" panose="020B0604020202020204" pitchFamily="34" charset="0"/>
              </a:rPr>
              <a:t> </a:t>
            </a:r>
            <a:r>
              <a:rPr lang="en-US" sz="3600" b="1" dirty="0">
                <a:latin typeface="Calibri" panose="020F0502020204030204" pitchFamily="34" charset="0"/>
                <a:ea typeface="Calibri" panose="020F0502020204030204" pitchFamily="34" charset="0"/>
                <a:cs typeface="Arial" panose="020B0604020202020204" pitchFamily="34" charset="0"/>
              </a:rPr>
              <a:t>Better chest wall stabilization</a:t>
            </a:r>
            <a:endParaRPr lang="en-US" sz="3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3600" b="1" dirty="0" smtClean="0">
                <a:latin typeface="Calibri" panose="020F0502020204030204" pitchFamily="34" charset="0"/>
                <a:ea typeface="Calibri" panose="020F0502020204030204" pitchFamily="34" charset="0"/>
                <a:cs typeface="Arial" panose="020B0604020202020204" pitchFamily="34" charset="0"/>
              </a:rPr>
              <a:t> </a:t>
            </a:r>
            <a:r>
              <a:rPr lang="en-US" sz="3600" b="1" dirty="0">
                <a:latin typeface="Calibri" panose="020F0502020204030204" pitchFamily="34" charset="0"/>
                <a:ea typeface="Calibri" panose="020F0502020204030204" pitchFamily="34" charset="0"/>
                <a:cs typeface="Arial" panose="020B0604020202020204" pitchFamily="34" charset="0"/>
              </a:rPr>
              <a:t>Reduced upper airway resistance</a:t>
            </a:r>
            <a:endParaRPr lang="en-US" sz="36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3600" b="1" dirty="0" smtClean="0">
                <a:latin typeface="Calibri" panose="020F0502020204030204" pitchFamily="34" charset="0"/>
                <a:ea typeface="Calibri" panose="020F0502020204030204" pitchFamily="34" charset="0"/>
                <a:cs typeface="Arial" panose="020B0604020202020204" pitchFamily="34" charset="0"/>
              </a:rPr>
              <a:t> </a:t>
            </a:r>
            <a:r>
              <a:rPr lang="en-US" sz="3600" b="1" dirty="0">
                <a:latin typeface="Calibri" panose="020F0502020204030204" pitchFamily="34" charset="0"/>
                <a:ea typeface="Calibri" panose="020F0502020204030204" pitchFamily="34" charset="0"/>
                <a:cs typeface="Arial" panose="020B0604020202020204" pitchFamily="34" charset="0"/>
              </a:rPr>
              <a:t>Reduced work of breathing</a:t>
            </a:r>
            <a:endParaRPr lang="en-US" sz="36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3600" dirty="0"/>
          </a:p>
        </p:txBody>
      </p:sp>
    </p:spTree>
    <p:extLst>
      <p:ext uri="{BB962C8B-B14F-4D97-AF65-F5344CB8AC3E}">
        <p14:creationId xmlns:p14="http://schemas.microsoft.com/office/powerpoint/2010/main" val="7713308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Specific modes of two-level CPAP (specific names vary with manufacturer)</a:t>
            </a:r>
            <a:r>
              <a:rPr lang="en-US" dirty="0" smtClean="0">
                <a:latin typeface="Calibri" panose="020F0502020204030204" pitchFamily="34" charset="0"/>
                <a:ea typeface="Calibri" panose="020F0502020204030204" pitchFamily="34" charset="0"/>
                <a:cs typeface="Arial" panose="020B0604020202020204" pitchFamily="34" charset="0"/>
              </a:rPr>
              <a:t/>
            </a:r>
            <a:br>
              <a:rPr lang="en-US" dirty="0" smtClean="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a:xfrm>
            <a:off x="838200" y="1137648"/>
            <a:ext cx="10515600" cy="4351338"/>
          </a:xfrm>
        </p:spPr>
        <p:txBody>
          <a:bodyPr>
            <a:noAutofit/>
          </a:bodyPr>
          <a:lstStyle/>
          <a:p>
            <a:pPr marL="0" indent="0">
              <a:lnSpc>
                <a:spcPct val="107000"/>
              </a:lnSpc>
              <a:spcBef>
                <a:spcPts val="0"/>
              </a:spcBef>
              <a:spcAft>
                <a:spcPts val="800"/>
              </a:spcAft>
              <a:buNone/>
            </a:pPr>
            <a:r>
              <a:rPr lang="en-US" sz="24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CPAP </a:t>
            </a:r>
            <a:r>
              <a:rPr lang="en-US" sz="2400" b="1" dirty="0">
                <a:solidFill>
                  <a:srgbClr val="FF0000"/>
                </a:solidFill>
                <a:latin typeface="Calibri" panose="020F0502020204030204" pitchFamily="34" charset="0"/>
                <a:ea typeface="Calibri" panose="020F0502020204030204" pitchFamily="34" charset="0"/>
                <a:cs typeface="Arial" panose="020B0604020202020204" pitchFamily="34" charset="0"/>
              </a:rPr>
              <a:t>and </a:t>
            </a:r>
            <a:r>
              <a:rPr lang="en-US" sz="2400" b="1" dirty="0" err="1">
                <a:solidFill>
                  <a:srgbClr val="FF0000"/>
                </a:solidFill>
                <a:latin typeface="Calibri" panose="020F0502020204030204" pitchFamily="34" charset="0"/>
                <a:ea typeface="Calibri" panose="020F0502020204030204" pitchFamily="34" charset="0"/>
                <a:cs typeface="Arial" panose="020B0604020202020204" pitchFamily="34" charset="0"/>
              </a:rPr>
              <a:t>apnoea</a:t>
            </a:r>
            <a:endParaRPr lang="en-US" sz="2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2000" b="1" dirty="0" smtClean="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CPAP with added advantage of </a:t>
            </a:r>
            <a:r>
              <a:rPr lang="en-US" sz="2000" b="1" dirty="0" smtClean="0">
                <a:latin typeface="Calibri" panose="020F0502020204030204" pitchFamily="34" charset="0"/>
                <a:ea typeface="Calibri" panose="020F0502020204030204" pitchFamily="34" charset="0"/>
                <a:cs typeface="Arial" panose="020B0604020202020204" pitchFamily="34" charset="0"/>
              </a:rPr>
              <a:t>apnea </a:t>
            </a:r>
            <a:r>
              <a:rPr lang="en-US" sz="2000" b="1" dirty="0">
                <a:latin typeface="Calibri" panose="020F0502020204030204" pitchFamily="34" charset="0"/>
                <a:ea typeface="Calibri" panose="020F0502020204030204" pitchFamily="34" charset="0"/>
                <a:cs typeface="Arial" panose="020B0604020202020204" pitchFamily="34" charset="0"/>
              </a:rPr>
              <a:t>monitoring via sensor attached to abdomen</a:t>
            </a:r>
            <a:endParaRPr lang="en-US" sz="2000"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sz="2000" b="1" dirty="0" err="1" smtClean="0">
                <a:latin typeface="Calibri" panose="020F0502020204030204" pitchFamily="34" charset="0"/>
                <a:ea typeface="Calibri" panose="020F0502020204030204" pitchFamily="34" charset="0"/>
                <a:cs typeface="Arial" panose="020B0604020202020204" pitchFamily="34" charset="0"/>
              </a:rPr>
              <a:t>Apnoea</a:t>
            </a:r>
            <a:r>
              <a:rPr lang="en-US" sz="2000" b="1" dirty="0" smtClean="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alarm triggered when no breaths detected within set time-out period</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rPr>
              <a:t>Biphasic</a:t>
            </a:r>
            <a:endParaRPr lang="en-US" sz="2000"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sz="2000" b="1" dirty="0" smtClean="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Bi-level pressure respiratory support with/without </a:t>
            </a:r>
            <a:r>
              <a:rPr lang="en-US" sz="2000" b="1" dirty="0" smtClean="0">
                <a:latin typeface="Calibri" panose="020F0502020204030204" pitchFamily="34" charset="0"/>
                <a:ea typeface="Calibri" panose="020F0502020204030204" pitchFamily="34" charset="0"/>
                <a:cs typeface="Arial" panose="020B0604020202020204" pitchFamily="34" charset="0"/>
              </a:rPr>
              <a:t>apnea </a:t>
            </a:r>
            <a:r>
              <a:rPr lang="en-US" sz="2000" b="1" dirty="0">
                <a:latin typeface="Calibri" panose="020F0502020204030204" pitchFamily="34" charset="0"/>
                <a:ea typeface="Calibri" panose="020F0502020204030204" pitchFamily="34" charset="0"/>
                <a:cs typeface="Arial" panose="020B0604020202020204" pitchFamily="34" charset="0"/>
              </a:rPr>
              <a:t>monitoring</a:t>
            </a:r>
            <a:endParaRPr lang="en-US" sz="2000"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sz="2000" b="1" dirty="0" smtClean="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Higher level pressure above baseline CPAP delivered intermittently at pressure, rate and inspiratory time set by clinician</a:t>
            </a:r>
            <a:endParaRPr lang="en-US" sz="2000"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sz="2000" b="1" dirty="0" smtClean="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Not </a:t>
            </a:r>
            <a:r>
              <a:rPr lang="en-US" sz="2000" b="1" dirty="0" err="1">
                <a:latin typeface="Calibri" panose="020F0502020204030204" pitchFamily="34" charset="0"/>
                <a:ea typeface="Calibri" panose="020F0502020204030204" pitchFamily="34" charset="0"/>
                <a:cs typeface="Arial" panose="020B0604020202020204" pitchFamily="34" charset="0"/>
              </a:rPr>
              <a:t>synchronised</a:t>
            </a:r>
            <a:r>
              <a:rPr lang="en-US" sz="2000" b="1" dirty="0">
                <a:latin typeface="Calibri" panose="020F0502020204030204" pitchFamily="34" charset="0"/>
                <a:ea typeface="Calibri" panose="020F0502020204030204" pitchFamily="34" charset="0"/>
                <a:cs typeface="Arial" panose="020B0604020202020204" pitchFamily="34" charset="0"/>
              </a:rPr>
              <a:t> with respiratory effort</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rPr>
              <a:t>Biphasic trigger (</a:t>
            </a:r>
            <a:r>
              <a:rPr lang="en-US" sz="2000" b="1" dirty="0" err="1">
                <a:solidFill>
                  <a:srgbClr val="FF0000"/>
                </a:solidFill>
                <a:latin typeface="Calibri" panose="020F0502020204030204" pitchFamily="34" charset="0"/>
                <a:ea typeface="Calibri" panose="020F0502020204030204" pitchFamily="34" charset="0"/>
                <a:cs typeface="Arial" panose="020B0604020202020204" pitchFamily="34" charset="0"/>
              </a:rPr>
              <a:t>tr</a:t>
            </a:r>
            <a:r>
              <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2000" b="1" dirty="0" smtClean="0">
                <a:latin typeface="Calibri" panose="020F0502020204030204" pitchFamily="34" charset="0"/>
                <a:ea typeface="Calibri" panose="020F0502020204030204" pitchFamily="34" charset="0"/>
                <a:cs typeface="Arial" panose="020B0604020202020204" pitchFamily="34" charset="0"/>
              </a:rPr>
              <a:t>Bi-level </a:t>
            </a:r>
            <a:r>
              <a:rPr lang="en-US" sz="2000" b="1" dirty="0">
                <a:latin typeface="Calibri" panose="020F0502020204030204" pitchFamily="34" charset="0"/>
                <a:ea typeface="Calibri" panose="020F0502020204030204" pitchFamily="34" charset="0"/>
                <a:cs typeface="Arial" panose="020B0604020202020204" pitchFamily="34" charset="0"/>
              </a:rPr>
              <a:t>pressure respiratory support with inbuilt </a:t>
            </a:r>
            <a:r>
              <a:rPr lang="en-US" sz="2000" b="1" dirty="0" smtClean="0">
                <a:latin typeface="Calibri" panose="020F0502020204030204" pitchFamily="34" charset="0"/>
                <a:ea typeface="Calibri" panose="020F0502020204030204" pitchFamily="34" charset="0"/>
                <a:cs typeface="Arial" panose="020B0604020202020204" pitchFamily="34" charset="0"/>
              </a:rPr>
              <a:t>apnea </a:t>
            </a:r>
            <a:r>
              <a:rPr lang="en-US" sz="2000" b="1" dirty="0">
                <a:latin typeface="Calibri" panose="020F0502020204030204" pitchFamily="34" charset="0"/>
                <a:ea typeface="Calibri" panose="020F0502020204030204" pitchFamily="34" charset="0"/>
                <a:cs typeface="Arial" panose="020B0604020202020204" pitchFamily="34" charset="0"/>
              </a:rPr>
              <a:t>monitoring</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2000" b="1" dirty="0" smtClean="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Higher level pressure above baseline CPAP at rate determined by, and in synchrony with, baby’s respiratory effort sensed through abdominal sensor</a:t>
            </a:r>
            <a:endParaRPr lang="en-US" sz="20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buFont typeface="Wingdings" panose="05000000000000000000" pitchFamily="2" charset="2"/>
              <a:buChar char="q"/>
            </a:pPr>
            <a:r>
              <a:rPr lang="en-US" sz="2000" b="1" dirty="0" smtClean="0">
                <a:latin typeface="Calibri" panose="020F0502020204030204" pitchFamily="34" charset="0"/>
                <a:ea typeface="Calibri" panose="020F0502020204030204" pitchFamily="34" charset="0"/>
                <a:cs typeface="Arial" panose="020B0604020202020204" pitchFamily="34" charset="0"/>
              </a:rPr>
              <a:t> </a:t>
            </a:r>
            <a:r>
              <a:rPr lang="en-US" sz="2000" b="1" dirty="0">
                <a:latin typeface="Calibri" panose="020F0502020204030204" pitchFamily="34" charset="0"/>
                <a:ea typeface="Calibri" panose="020F0502020204030204" pitchFamily="34" charset="0"/>
                <a:cs typeface="Arial" panose="020B0604020202020204" pitchFamily="34" charset="0"/>
              </a:rPr>
              <a:t>Pressure, inspiratory time and back-up rate set by clinician</a:t>
            </a:r>
            <a:endParaRPr lang="en-US" sz="2000"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sz="2000" dirty="0"/>
          </a:p>
        </p:txBody>
      </p:sp>
    </p:spTree>
    <p:extLst>
      <p:ext uri="{BB962C8B-B14F-4D97-AF65-F5344CB8AC3E}">
        <p14:creationId xmlns:p14="http://schemas.microsoft.com/office/powerpoint/2010/main" val="1609445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ctr">
              <a:lnSpc>
                <a:spcPct val="107000"/>
              </a:lnSpc>
              <a:spcBef>
                <a:spcPts val="0"/>
              </a:spcBef>
              <a:spcAft>
                <a:spcPts val="800"/>
              </a:spcAft>
            </a:pPr>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Clinical </a:t>
            </a:r>
            <a:r>
              <a:rPr lang="en-US" b="1" dirty="0" err="1" smtClean="0">
                <a:solidFill>
                  <a:srgbClr val="FF0000"/>
                </a:solidFill>
                <a:latin typeface="Calibri" panose="020F0502020204030204" pitchFamily="34" charset="0"/>
                <a:ea typeface="Calibri" panose="020F0502020204030204" pitchFamily="34" charset="0"/>
                <a:cs typeface="Arial" panose="020B0604020202020204" pitchFamily="34" charset="0"/>
              </a:rPr>
              <a:t>use</a:t>
            </a:r>
            <a:r>
              <a:rPr lang="en-US" dirty="0" err="1" smtClean="0">
                <a:latin typeface="Calibri" panose="020F0502020204030204" pitchFamily="34" charset="0"/>
                <a:ea typeface="Calibri" panose="020F0502020204030204" pitchFamily="34" charset="0"/>
                <a:cs typeface="Arial" panose="020B0604020202020204" pitchFamily="34" charset="0"/>
              </a:rPr>
              <a:t>:</a:t>
            </a:r>
            <a:r>
              <a:rPr lang="en-US" b="1" dirty="0" err="1" smtClean="0">
                <a:solidFill>
                  <a:srgbClr val="FF0000"/>
                </a:solidFill>
                <a:latin typeface="Calibri" panose="020F0502020204030204" pitchFamily="34" charset="0"/>
                <a:ea typeface="Calibri" panose="020F0502020204030204" pitchFamily="34" charset="0"/>
                <a:cs typeface="Arial" panose="020B0604020202020204" pitchFamily="34" charset="0"/>
              </a:rPr>
              <a:t>Biphasic</a:t>
            </a:r>
            <a:r>
              <a:rPr lang="en-US" dirty="0" smtClean="0">
                <a:latin typeface="Calibri" panose="020F0502020204030204" pitchFamily="34" charset="0"/>
                <a:ea typeface="Calibri" panose="020F0502020204030204" pitchFamily="34" charset="0"/>
                <a:cs typeface="Arial" panose="020B0604020202020204" pitchFamily="34" charset="0"/>
              </a:rPr>
              <a:t/>
            </a:r>
            <a:br>
              <a:rPr lang="en-US" dirty="0" smtClean="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a:bodyPr>
          <a:lstStyle/>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Begin </a:t>
            </a:r>
            <a:r>
              <a:rPr lang="en-US" b="1" dirty="0">
                <a:latin typeface="Calibri" panose="020F0502020204030204" pitchFamily="34" charset="0"/>
                <a:ea typeface="Calibri" panose="020F0502020204030204" pitchFamily="34" charset="0"/>
                <a:cs typeface="Arial" panose="020B0604020202020204" pitchFamily="34" charset="0"/>
              </a:rPr>
              <a:t>with CPAP pressure of 5–6 cm H2O</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rPr>
              <a:t>Set peak inspiratory pressure (PIP) at 3–4 cm H2O above CPAP and rate 30 breaths/min</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rPr>
              <a:t>Keep T </a:t>
            </a:r>
            <a:r>
              <a:rPr lang="en-US" b="1" baseline="-25000" dirty="0" err="1">
                <a:latin typeface="Calibri" panose="020F0502020204030204" pitchFamily="34" charset="0"/>
                <a:ea typeface="Calibri" panose="020F0502020204030204" pitchFamily="34" charset="0"/>
                <a:cs typeface="Arial" panose="020B0604020202020204" pitchFamily="34" charset="0"/>
              </a:rPr>
              <a:t>insp</a:t>
            </a:r>
            <a:r>
              <a:rPr lang="en-US" b="1" dirty="0">
                <a:latin typeface="Calibri" panose="020F0502020204030204" pitchFamily="34" charset="0"/>
                <a:ea typeface="Calibri" panose="020F0502020204030204" pitchFamily="34" charset="0"/>
                <a:cs typeface="Arial" panose="020B0604020202020204" pitchFamily="34" charset="0"/>
              </a:rPr>
              <a:t> and </a:t>
            </a:r>
            <a:r>
              <a:rPr lang="en-US" b="1" dirty="0" err="1">
                <a:latin typeface="Calibri" panose="020F0502020204030204" pitchFamily="34" charset="0"/>
                <a:ea typeface="Calibri" panose="020F0502020204030204" pitchFamily="34" charset="0"/>
                <a:cs typeface="Arial" panose="020B0604020202020204" pitchFamily="34" charset="0"/>
              </a:rPr>
              <a:t>apnoea</a:t>
            </a:r>
            <a:r>
              <a:rPr lang="en-US" b="1" dirty="0">
                <a:latin typeface="Calibri" panose="020F0502020204030204" pitchFamily="34" charset="0"/>
                <a:ea typeface="Calibri" panose="020F0502020204030204" pitchFamily="34" charset="0"/>
                <a:cs typeface="Arial" panose="020B0604020202020204" pitchFamily="34" charset="0"/>
              </a:rPr>
              <a:t> alarm delay at default setting</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rPr>
              <a:t>If CO2 retention occurs, review baby and consider increase in rate and/or PIP</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Avoid </a:t>
            </a:r>
            <a:r>
              <a:rPr lang="en-US" b="1" dirty="0">
                <a:latin typeface="Calibri" panose="020F0502020204030204" pitchFamily="34" charset="0"/>
                <a:ea typeface="Calibri" panose="020F0502020204030204" pitchFamily="34" charset="0"/>
                <a:cs typeface="Arial" panose="020B0604020202020204" pitchFamily="34" charset="0"/>
              </a:rPr>
              <a:t>over-distension and keep PIP to minimum for optimum chest expansion</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984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smtClean="0">
                <a:solidFill>
                  <a:srgbClr val="FF0000"/>
                </a:solidFill>
              </a:rPr>
              <a:t>BENEFITS</a:t>
            </a:r>
            <a:r>
              <a:rPr lang="en-US" sz="5400" dirty="0" smtClean="0">
                <a:solidFill>
                  <a:srgbClr val="FF0000"/>
                </a:solidFill>
              </a:rPr>
              <a:t/>
            </a:r>
            <a:br>
              <a:rPr lang="en-US" sz="5400" dirty="0" smtClean="0">
                <a:solidFill>
                  <a:srgbClr val="FF0000"/>
                </a:solidFill>
              </a:rPr>
            </a:br>
            <a:endParaRPr lang="en-US" sz="5400"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b="1" dirty="0" smtClean="0"/>
              <a:t>• </a:t>
            </a:r>
            <a:r>
              <a:rPr lang="en-US" sz="3600" b="1" dirty="0"/>
              <a:t>Improves oxygenation</a:t>
            </a:r>
            <a:endParaRPr lang="en-US" sz="3600" dirty="0"/>
          </a:p>
          <a:p>
            <a:pPr marL="0" indent="0">
              <a:buNone/>
            </a:pPr>
            <a:r>
              <a:rPr lang="en-US" sz="3600" b="1" dirty="0"/>
              <a:t>• Reduces work of breathing</a:t>
            </a:r>
            <a:endParaRPr lang="en-US" sz="3600" dirty="0"/>
          </a:p>
          <a:p>
            <a:pPr marL="0" indent="0">
              <a:buNone/>
            </a:pPr>
            <a:r>
              <a:rPr lang="en-US" sz="3600" b="1" dirty="0"/>
              <a:t>• Maintains lung volume</a:t>
            </a:r>
            <a:endParaRPr lang="en-US" sz="3600" dirty="0"/>
          </a:p>
          <a:p>
            <a:pPr marL="0" indent="0">
              <a:buNone/>
            </a:pPr>
            <a:r>
              <a:rPr lang="en-US" sz="3600" b="1" dirty="0"/>
              <a:t>• Lowers upper airway resistance</a:t>
            </a:r>
            <a:endParaRPr lang="en-US" sz="3600" dirty="0"/>
          </a:p>
          <a:p>
            <a:pPr marL="0" indent="0">
              <a:buNone/>
            </a:pPr>
            <a:r>
              <a:rPr lang="en-US" sz="3600" b="1" dirty="0"/>
              <a:t>• Conserves surfactant</a:t>
            </a:r>
            <a:endParaRPr lang="en-US" sz="3600" dirty="0"/>
          </a:p>
          <a:p>
            <a:pPr marL="0" indent="0">
              <a:buNone/>
            </a:pPr>
            <a:endParaRPr lang="en-US" sz="3600" dirty="0"/>
          </a:p>
        </p:txBody>
      </p:sp>
    </p:spTree>
    <p:extLst>
      <p:ext uri="{BB962C8B-B14F-4D97-AF65-F5344CB8AC3E}">
        <p14:creationId xmlns:p14="http://schemas.microsoft.com/office/powerpoint/2010/main" val="1141756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Weaning</a:t>
            </a:r>
            <a:r>
              <a:rPr lang="en-US" sz="4800" dirty="0" smtClean="0">
                <a:latin typeface="Calibri" panose="020F0502020204030204" pitchFamily="34" charset="0"/>
                <a:ea typeface="Calibri" panose="020F0502020204030204" pitchFamily="34" charset="0"/>
                <a:cs typeface="Arial" panose="020B0604020202020204" pitchFamily="34" charset="0"/>
              </a:rPr>
              <a:t/>
            </a:r>
            <a:br>
              <a:rPr lang="en-US" sz="4800" dirty="0" smtClean="0">
                <a:latin typeface="Calibri" panose="020F0502020204030204" pitchFamily="34" charset="0"/>
                <a:ea typeface="Calibri" panose="020F0502020204030204" pitchFamily="34" charset="0"/>
                <a:cs typeface="Arial" panose="020B0604020202020204" pitchFamily="34" charset="0"/>
              </a:rPr>
            </a:br>
            <a:endParaRPr lang="en-US" sz="4800" dirty="0"/>
          </a:p>
        </p:txBody>
      </p:sp>
      <p:sp>
        <p:nvSpPr>
          <p:cNvPr id="3" name="Content Placeholder 2"/>
          <p:cNvSpPr>
            <a:spLocks noGrp="1"/>
          </p:cNvSpPr>
          <p:nvPr>
            <p:ph idx="1"/>
          </p:nvPr>
        </p:nvSpPr>
        <p:spPr/>
        <p:txBody>
          <a:bodyPr>
            <a:normAutofit fontScale="85000" lnSpcReduction="10000"/>
          </a:bodyPr>
          <a:lstStyle/>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By </a:t>
            </a:r>
            <a:r>
              <a:rPr lang="en-US" b="1" dirty="0">
                <a:latin typeface="Calibri" panose="020F0502020204030204" pitchFamily="34" charset="0"/>
                <a:ea typeface="Calibri" panose="020F0502020204030204" pitchFamily="34" charset="0"/>
                <a:cs typeface="Arial" panose="020B0604020202020204" pitchFamily="34" charset="0"/>
              </a:rPr>
              <a:t>rate and pressure</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rPr>
              <a:t>If rate &gt;30 breaths/min, wean to 30 breaths/min</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 Reduce Main airway pressure( MAP), </a:t>
            </a:r>
            <a:r>
              <a:rPr lang="en-US" b="1" dirty="0">
                <a:latin typeface="Calibri" panose="020F0502020204030204" pitchFamily="34" charset="0"/>
                <a:ea typeface="Calibri" panose="020F0502020204030204" pitchFamily="34" charset="0"/>
                <a:cs typeface="Arial" panose="020B0604020202020204" pitchFamily="34" charset="0"/>
              </a:rPr>
              <a:t>by reducing PIP by 1 cm H2O every 12–24 </a:t>
            </a:r>
            <a:r>
              <a:rPr lang="en-US" b="1" dirty="0" err="1">
                <a:latin typeface="Calibri" panose="020F0502020204030204" pitchFamily="34" charset="0"/>
                <a:ea typeface="Calibri" panose="020F0502020204030204" pitchFamily="34" charset="0"/>
                <a:cs typeface="Arial" panose="020B0604020202020204" pitchFamily="34" charset="0"/>
              </a:rPr>
              <a:t>hr</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rPr>
              <a:t>When baby breathing above 30 breaths/min change to biphasic </a:t>
            </a:r>
            <a:r>
              <a:rPr lang="en-US" b="1" dirty="0" err="1">
                <a:latin typeface="Calibri" panose="020F0502020204030204" pitchFamily="34" charset="0"/>
                <a:ea typeface="Calibri" panose="020F0502020204030204" pitchFamily="34" charset="0"/>
                <a:cs typeface="Arial" panose="020B0604020202020204" pitchFamily="34" charset="0"/>
              </a:rPr>
              <a:t>tr</a:t>
            </a:r>
            <a:r>
              <a:rPr lang="en-US" b="1" dirty="0">
                <a:latin typeface="Calibri" panose="020F0502020204030204" pitchFamily="34" charset="0"/>
                <a:ea typeface="Calibri" panose="020F0502020204030204" pitchFamily="34" charset="0"/>
                <a:cs typeface="Arial" panose="020B0604020202020204" pitchFamily="34" charset="0"/>
              </a:rPr>
              <a:t> mode</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rPr>
              <a:t>When MAP 5–6 cm H2O, change to CPAP Biphasic </a:t>
            </a:r>
            <a:r>
              <a:rPr lang="en-US" b="1" dirty="0" err="1">
                <a:latin typeface="Calibri" panose="020F0502020204030204" pitchFamily="34" charset="0"/>
                <a:ea typeface="Calibri" panose="020F0502020204030204" pitchFamily="34" charset="0"/>
                <a:cs typeface="Arial" panose="020B0604020202020204" pitchFamily="34" charset="0"/>
              </a:rPr>
              <a:t>tr</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rPr>
              <a:t>Begin with CPAP pressure of 5–6 cm H2O with PIP at 3–4 cm H2O above CPAP</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rPr>
              <a:t>Keep </a:t>
            </a:r>
            <a:r>
              <a:rPr lang="en-US" b="1" dirty="0" err="1">
                <a:latin typeface="Calibri" panose="020F0502020204030204" pitchFamily="34" charset="0"/>
                <a:ea typeface="Calibri" panose="020F0502020204030204" pitchFamily="34" charset="0"/>
                <a:cs typeface="Arial" panose="020B0604020202020204" pitchFamily="34" charset="0"/>
              </a:rPr>
              <a:t>T</a:t>
            </a:r>
            <a:r>
              <a:rPr lang="en-US" b="1" baseline="-25000" dirty="0" err="1">
                <a:latin typeface="Calibri" panose="020F0502020204030204" pitchFamily="34" charset="0"/>
                <a:ea typeface="Calibri" panose="020F0502020204030204" pitchFamily="34" charset="0"/>
                <a:cs typeface="Arial" panose="020B0604020202020204" pitchFamily="34" charset="0"/>
              </a:rPr>
              <a:t>insp</a:t>
            </a:r>
            <a:r>
              <a:rPr lang="en-US" b="1" dirty="0">
                <a:latin typeface="Calibri" panose="020F0502020204030204" pitchFamily="34" charset="0"/>
                <a:ea typeface="Calibri" panose="020F0502020204030204" pitchFamily="34" charset="0"/>
                <a:cs typeface="Arial" panose="020B0604020202020204" pitchFamily="34" charset="0"/>
              </a:rPr>
              <a:t> and </a:t>
            </a:r>
            <a:r>
              <a:rPr lang="en-US" b="1" dirty="0" err="1">
                <a:latin typeface="Calibri" panose="020F0502020204030204" pitchFamily="34" charset="0"/>
                <a:ea typeface="Calibri" panose="020F0502020204030204" pitchFamily="34" charset="0"/>
                <a:cs typeface="Arial" panose="020B0604020202020204" pitchFamily="34" charset="0"/>
              </a:rPr>
              <a:t>apnoea</a:t>
            </a:r>
            <a:r>
              <a:rPr lang="en-US" b="1" dirty="0">
                <a:latin typeface="Calibri" panose="020F0502020204030204" pitchFamily="34" charset="0"/>
                <a:ea typeface="Calibri" panose="020F0502020204030204" pitchFamily="34" charset="0"/>
                <a:cs typeface="Arial" panose="020B0604020202020204" pitchFamily="34" charset="0"/>
              </a:rPr>
              <a:t> alarm delay at default setting</a:t>
            </a:r>
            <a:endParaRPr lang="en-US"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b="1" dirty="0" smtClean="0">
                <a:latin typeface="Calibri" panose="020F0502020204030204" pitchFamily="34" charset="0"/>
                <a:ea typeface="Calibri" panose="020F0502020204030204" pitchFamily="34" charset="0"/>
                <a:cs typeface="Arial" panose="020B0604020202020204" pitchFamily="34" charset="0"/>
              </a:rPr>
              <a:t> </a:t>
            </a:r>
            <a:r>
              <a:rPr lang="en-US" b="1" dirty="0">
                <a:latin typeface="Calibri" panose="020F0502020204030204" pitchFamily="34" charset="0"/>
                <a:ea typeface="Calibri" panose="020F0502020204030204" pitchFamily="34" charset="0"/>
                <a:cs typeface="Arial" panose="020B0604020202020204" pitchFamily="34" charset="0"/>
              </a:rPr>
              <a:t>Set back-up rate at 30 bpm</a:t>
            </a:r>
            <a:endParaRPr lang="en-US" dirty="0">
              <a:latin typeface="Calibri" panose="020F0502020204030204" pitchFamily="34" charset="0"/>
              <a:ea typeface="Calibri" panose="020F0502020204030204" pitchFamily="34" charset="0"/>
              <a:cs typeface="Arial" panose="020B0604020202020204" pitchFamily="34" charset="0"/>
            </a:endParaRP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73104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marR="0" algn="ctr">
              <a:lnSpc>
                <a:spcPct val="107000"/>
              </a:lnSpc>
              <a:spcBef>
                <a:spcPts val="0"/>
              </a:spcBef>
              <a:spcAft>
                <a:spcPts val="800"/>
              </a:spcAft>
            </a:pPr>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PRESSURE </a:t>
            </a:r>
            <a:r>
              <a:rPr lang="en-US" dirty="0" smtClean="0">
                <a:latin typeface="Calibri" panose="020F0502020204030204" pitchFamily="34" charset="0"/>
                <a:ea typeface="Calibri" panose="020F0502020204030204" pitchFamily="34" charset="0"/>
                <a:cs typeface="Arial" panose="020B0604020202020204" pitchFamily="34" charset="0"/>
              </a:rPr>
              <a:t/>
            </a:r>
            <a:br>
              <a:rPr lang="en-US" dirty="0" smtClean="0">
                <a:latin typeface="Calibri" panose="020F0502020204030204" pitchFamily="34" charset="0"/>
                <a:ea typeface="Calibri" panose="020F0502020204030204" pitchFamily="34" charset="0"/>
                <a:cs typeface="Arial" panose="020B0604020202020204" pitchFamily="34" charset="0"/>
              </a:rPr>
            </a:br>
            <a:r>
              <a:rPr lang="en-US" b="1" dirty="0" smtClean="0">
                <a:solidFill>
                  <a:srgbClr val="FF0000"/>
                </a:solidFill>
                <a:latin typeface="Calibri" panose="020F0502020204030204" pitchFamily="34" charset="0"/>
                <a:ea typeface="Calibri" panose="020F0502020204030204" pitchFamily="34" charset="0"/>
                <a:cs typeface="Arial" panose="020B0604020202020204" pitchFamily="34" charset="0"/>
              </a:rPr>
              <a:t>Weaning</a:t>
            </a:r>
            <a:r>
              <a:rPr lang="en-US" dirty="0" smtClean="0">
                <a:latin typeface="Calibri" panose="020F0502020204030204" pitchFamily="34" charset="0"/>
                <a:ea typeface="Calibri" panose="020F0502020204030204" pitchFamily="34" charset="0"/>
                <a:cs typeface="Arial" panose="020B0604020202020204" pitchFamily="34" charset="0"/>
              </a:rPr>
              <a:t/>
            </a:r>
            <a:br>
              <a:rPr lang="en-US" dirty="0" smtClean="0">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normAutofit/>
          </a:bodyPr>
          <a:lstStyle/>
          <a:p>
            <a:pPr marR="0">
              <a:lnSpc>
                <a:spcPct val="107000"/>
              </a:lnSpc>
              <a:spcBef>
                <a:spcPts val="0"/>
              </a:spcBef>
              <a:spcAft>
                <a:spcPts val="800"/>
              </a:spcAft>
              <a:buFont typeface="Wingdings" panose="05000000000000000000" pitchFamily="2" charset="2"/>
              <a:buChar char="q"/>
            </a:pPr>
            <a:r>
              <a:rPr lang="en-US" sz="3600" b="1" dirty="0" smtClean="0">
                <a:latin typeface="Calibri" panose="020F0502020204030204" pitchFamily="34" charset="0"/>
                <a:ea typeface="Calibri" panose="020F0502020204030204" pitchFamily="34" charset="0"/>
                <a:cs typeface="Arial" panose="020B0604020202020204" pitchFamily="34" charset="0"/>
              </a:rPr>
              <a:t>Reduce </a:t>
            </a:r>
            <a:r>
              <a:rPr lang="en-US" sz="3600" b="1" dirty="0">
                <a:latin typeface="Calibri" panose="020F0502020204030204" pitchFamily="34" charset="0"/>
                <a:ea typeface="Calibri" panose="020F0502020204030204" pitchFamily="34" charset="0"/>
                <a:cs typeface="Arial" panose="020B0604020202020204" pitchFamily="34" charset="0"/>
              </a:rPr>
              <a:t>MAP by reducing PIP by 1 cm H2O every 12–24 </a:t>
            </a:r>
            <a:r>
              <a:rPr lang="en-US" sz="3600" b="1" dirty="0" err="1">
                <a:latin typeface="Calibri" panose="020F0502020204030204" pitchFamily="34" charset="0"/>
                <a:ea typeface="Calibri" panose="020F0502020204030204" pitchFamily="34" charset="0"/>
                <a:cs typeface="Arial" panose="020B0604020202020204" pitchFamily="34" charset="0"/>
              </a:rPr>
              <a:t>hr</a:t>
            </a:r>
            <a:endParaRPr lang="en-US" sz="3600"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sz="3600" b="1" dirty="0" smtClean="0">
                <a:latin typeface="Calibri" panose="020F0502020204030204" pitchFamily="34" charset="0"/>
                <a:ea typeface="Calibri" panose="020F0502020204030204" pitchFamily="34" charset="0"/>
                <a:cs typeface="Arial" panose="020B0604020202020204" pitchFamily="34" charset="0"/>
              </a:rPr>
              <a:t> </a:t>
            </a:r>
            <a:r>
              <a:rPr lang="en-US" sz="3600" b="1" dirty="0">
                <a:latin typeface="Calibri" panose="020F0502020204030204" pitchFamily="34" charset="0"/>
                <a:ea typeface="Calibri" panose="020F0502020204030204" pitchFamily="34" charset="0"/>
                <a:cs typeface="Arial" panose="020B0604020202020204" pitchFamily="34" charset="0"/>
              </a:rPr>
              <a:t>Once MAP 5–6 cm H2O, change to standard CPAP</a:t>
            </a:r>
            <a:endParaRPr lang="en-US" sz="3600" dirty="0">
              <a:latin typeface="Calibri" panose="020F0502020204030204" pitchFamily="34" charset="0"/>
              <a:ea typeface="Calibri" panose="020F0502020204030204" pitchFamily="34" charset="0"/>
              <a:cs typeface="Arial" panose="020B0604020202020204" pitchFamily="34" charset="0"/>
            </a:endParaRPr>
          </a:p>
          <a:p>
            <a:pPr marR="0">
              <a:lnSpc>
                <a:spcPct val="107000"/>
              </a:lnSpc>
              <a:spcBef>
                <a:spcPts val="0"/>
              </a:spcBef>
              <a:spcAft>
                <a:spcPts val="800"/>
              </a:spcAft>
              <a:buFont typeface="Wingdings" panose="05000000000000000000" pitchFamily="2" charset="2"/>
              <a:buChar char="q"/>
            </a:pPr>
            <a:r>
              <a:rPr lang="en-US" sz="3600" b="1" dirty="0" smtClean="0">
                <a:latin typeface="Calibri" panose="020F0502020204030204" pitchFamily="34" charset="0"/>
                <a:ea typeface="Calibri" panose="020F0502020204030204" pitchFamily="34" charset="0"/>
                <a:cs typeface="Arial" panose="020B0604020202020204" pitchFamily="34" charset="0"/>
              </a:rPr>
              <a:t> </a:t>
            </a:r>
            <a:r>
              <a:rPr lang="en-US" sz="3600" b="1" dirty="0">
                <a:latin typeface="Calibri" panose="020F0502020204030204" pitchFamily="34" charset="0"/>
                <a:ea typeface="Calibri" panose="020F0502020204030204" pitchFamily="34" charset="0"/>
                <a:cs typeface="Arial" panose="020B0604020202020204" pitchFamily="34" charset="0"/>
              </a:rPr>
              <a:t>If deterioration occurs during weaning process, assess baby and consider returning to biphasic mode</a:t>
            </a:r>
            <a:endParaRPr lang="en-US" sz="3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89055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indent="-228600" algn="ctr">
              <a:lnSpc>
                <a:spcPct val="107000"/>
              </a:lnSpc>
              <a:spcBef>
                <a:spcPts val="0"/>
              </a:spcBef>
              <a:spcAft>
                <a:spcPts val="800"/>
              </a:spcAft>
            </a:pPr>
            <a:r>
              <a:rPr lang="en-US" sz="3600" b="1" dirty="0">
                <a:solidFill>
                  <a:srgbClr val="FF0000"/>
                </a:solidFill>
                <a:latin typeface="Calibri" panose="020F0502020204030204" pitchFamily="34" charset="0"/>
                <a:ea typeface="Calibri" panose="020F0502020204030204" pitchFamily="34" charset="0"/>
                <a:cs typeface="Arial" panose="020B0604020202020204" pitchFamily="34" charset="0"/>
              </a:rPr>
              <a:t>3. BUBBLE CPAP</a:t>
            </a:r>
            <a:r>
              <a:rPr lang="en-US" sz="3600" dirty="0">
                <a:solidFill>
                  <a:srgbClr val="FF0000"/>
                </a:solidFill>
                <a:latin typeface="Calibri" panose="020F0502020204030204" pitchFamily="34" charset="0"/>
                <a:ea typeface="Calibri" panose="020F0502020204030204" pitchFamily="34" charset="0"/>
                <a:cs typeface="Arial" panose="020B0604020202020204" pitchFamily="34" charset="0"/>
              </a:rPr>
              <a:t/>
            </a:r>
            <a:br>
              <a:rPr lang="en-US" sz="3600" dirty="0">
                <a:solidFill>
                  <a:srgbClr val="FF0000"/>
                </a:solidFill>
                <a:latin typeface="Calibri" panose="020F0502020204030204" pitchFamily="34" charset="0"/>
                <a:ea typeface="Calibri" panose="020F0502020204030204" pitchFamily="34" charset="0"/>
                <a:cs typeface="Arial" panose="020B0604020202020204" pitchFamily="34" charset="0"/>
              </a:rPr>
            </a:br>
            <a:endParaRPr lang="en-US" sz="5400" dirty="0">
              <a:solidFill>
                <a:srgbClr val="FF0000"/>
              </a:solidFill>
            </a:endParaRPr>
          </a:p>
        </p:txBody>
      </p:sp>
      <p:sp>
        <p:nvSpPr>
          <p:cNvPr id="3" name="Content Placeholder 2"/>
          <p:cNvSpPr>
            <a:spLocks noGrp="1"/>
          </p:cNvSpPr>
          <p:nvPr>
            <p:ph idx="1"/>
          </p:nvPr>
        </p:nvSpPr>
        <p:spPr/>
        <p:txBody>
          <a:bodyPr>
            <a:normAutofit/>
          </a:bodyPr>
          <a:lstStyle/>
          <a:p>
            <a:pPr marL="0" marR="0">
              <a:lnSpc>
                <a:spcPct val="107000"/>
              </a:lnSpc>
              <a:spcBef>
                <a:spcPts val="0"/>
              </a:spcBef>
              <a:spcAft>
                <a:spcPts val="800"/>
              </a:spcAft>
            </a:pPr>
            <a:r>
              <a:rPr lang="en-US" b="1" dirty="0" smtClean="0">
                <a:latin typeface="Calibri" panose="020F0502020204030204" pitchFamily="34" charset="0"/>
                <a:ea typeface="Calibri" panose="020F0502020204030204" pitchFamily="34" charset="0"/>
                <a:cs typeface="Arial" panose="020B0604020202020204" pitchFamily="34" charset="0"/>
              </a:rPr>
              <a:t>Alternative </a:t>
            </a:r>
            <a:r>
              <a:rPr lang="en-US" b="1" dirty="0">
                <a:latin typeface="Calibri" panose="020F0502020204030204" pitchFamily="34" charset="0"/>
                <a:ea typeface="Calibri" panose="020F0502020204030204" pitchFamily="34" charset="0"/>
                <a:cs typeface="Arial" panose="020B0604020202020204" pitchFamily="34" charset="0"/>
              </a:rPr>
              <a:t>method of CPAP that may reduce work of breathing through facilitated diffusion</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b="1" dirty="0">
                <a:latin typeface="Calibri" panose="020F0502020204030204" pitchFamily="34" charset="0"/>
                <a:ea typeface="Calibri" panose="020F0502020204030204" pitchFamily="34" charset="0"/>
                <a:cs typeface="Arial" panose="020B0604020202020204" pitchFamily="34" charset="0"/>
              </a:rPr>
              <a:t>Equipment</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b="1" dirty="0">
                <a:latin typeface="Calibri" panose="020F0502020204030204" pitchFamily="34" charset="0"/>
                <a:ea typeface="Calibri" panose="020F0502020204030204" pitchFamily="34" charset="0"/>
                <a:cs typeface="Arial" panose="020B0604020202020204" pitchFamily="34" charset="0"/>
              </a:rPr>
              <a:t>• Fisher &amp; Paykel bubble CPAP system:</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b="1" dirty="0">
                <a:latin typeface="Calibri" panose="020F0502020204030204" pitchFamily="34" charset="0"/>
                <a:ea typeface="Calibri" panose="020F0502020204030204" pitchFamily="34" charset="0"/>
                <a:cs typeface="Arial" panose="020B0604020202020204" pitchFamily="34" charset="0"/>
              </a:rPr>
              <a:t>• delivery system: humidifier chamber, pressure manifold, heated circuit, CPAP generator</a:t>
            </a: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b="1" dirty="0">
                <a:latin typeface="Calibri" panose="020F0502020204030204" pitchFamily="34" charset="0"/>
                <a:ea typeface="Calibri" panose="020F0502020204030204" pitchFamily="34" charset="0"/>
                <a:cs typeface="Arial" panose="020B0604020202020204" pitchFamily="34" charset="0"/>
              </a:rPr>
              <a:t>• patient interface: nasal tubing, nasal prongs, baby bonnet, chin strap</a:t>
            </a:r>
            <a:endParaRPr lang="en-US"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58467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FF0000"/>
                </a:solidFill>
                <a:latin typeface="Calibri" panose="020F0502020204030204" pitchFamily="34" charset="0"/>
                <a:ea typeface="Calibri" panose="020F0502020204030204" pitchFamily="34" charset="0"/>
                <a:cs typeface="Arial" panose="020B0604020202020204" pitchFamily="34" charset="0"/>
              </a:rPr>
              <a:t>3. BUBBLE </a:t>
            </a:r>
            <a:r>
              <a:rPr lang="en-US" b="1" dirty="0" err="1" smtClean="0">
                <a:solidFill>
                  <a:srgbClr val="FF0000"/>
                </a:solidFill>
                <a:latin typeface="Calibri" panose="020F0502020204030204" pitchFamily="34" charset="0"/>
                <a:ea typeface="Calibri" panose="020F0502020204030204" pitchFamily="34" charset="0"/>
                <a:cs typeface="Arial" panose="020B0604020202020204" pitchFamily="34" charset="0"/>
              </a:rPr>
              <a:t>CPAP:</a:t>
            </a:r>
            <a:r>
              <a:rPr lang="en-US" b="1" dirty="0" err="1">
                <a:solidFill>
                  <a:srgbClr val="FF0000"/>
                </a:solidFill>
              </a:rPr>
              <a:t>Procedure</a:t>
            </a:r>
            <a:r>
              <a:rPr lang="en-US" dirty="0">
                <a:solidFill>
                  <a:srgbClr val="FF0000"/>
                </a:solidFill>
              </a:rPr>
              <a:t/>
            </a:r>
            <a:br>
              <a:rPr lang="en-US" dirty="0">
                <a:solidFill>
                  <a:srgbClr val="FF0000"/>
                </a:solidFill>
              </a:rPr>
            </a:br>
            <a: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t/>
            </a:r>
            <a:br>
              <a:rPr lang="en-US" dirty="0">
                <a:solidFill>
                  <a:srgbClr val="FF0000"/>
                </a:solidFill>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3" name="Content Placeholder 2"/>
          <p:cNvSpPr>
            <a:spLocks noGrp="1"/>
          </p:cNvSpPr>
          <p:nvPr>
            <p:ph idx="1"/>
          </p:nvPr>
        </p:nvSpPr>
        <p:spPr/>
        <p:txBody>
          <a:bodyPr/>
          <a:lstStyle/>
          <a:p>
            <a:pPr marL="0" indent="0">
              <a:buNone/>
            </a:pPr>
            <a:r>
              <a:rPr lang="en-US" b="1" dirty="0" smtClean="0"/>
              <a:t>• </a:t>
            </a:r>
            <a:r>
              <a:rPr lang="en-US" b="1" dirty="0"/>
              <a:t>Connect bubble CPAP system to baby as per manufacturer’s instructions</a:t>
            </a:r>
            <a:endParaRPr lang="en-US" dirty="0"/>
          </a:p>
          <a:p>
            <a:pPr marL="0" indent="0">
              <a:buNone/>
            </a:pPr>
            <a:r>
              <a:rPr lang="en-US" b="1" dirty="0"/>
              <a:t>• Ensure appropriate size nasal prongs used</a:t>
            </a:r>
            <a:endParaRPr lang="en-US" dirty="0"/>
          </a:p>
          <a:p>
            <a:pPr marL="0" indent="0">
              <a:buNone/>
            </a:pPr>
            <a:r>
              <a:rPr lang="en-US" b="1" dirty="0"/>
              <a:t>• Bubble CPAP nasal prongs are designed not to rest on nasal septum. Ensure prongs not resting on the philtrum nor twisted to cause lateral pressure on septum, and allow small gap between septum and prongs</a:t>
            </a:r>
            <a:endParaRPr lang="en-US" dirty="0"/>
          </a:p>
          <a:p>
            <a:pPr marL="0" indent="0">
              <a:buNone/>
            </a:pPr>
            <a:r>
              <a:rPr lang="en-US" b="1" dirty="0"/>
              <a:t>• Commence at pressures of 5 cm H2O</a:t>
            </a:r>
            <a:endParaRPr lang="en-US" dirty="0"/>
          </a:p>
        </p:txBody>
      </p:sp>
    </p:spTree>
    <p:extLst>
      <p:ext uri="{BB962C8B-B14F-4D97-AF65-F5344CB8AC3E}">
        <p14:creationId xmlns:p14="http://schemas.microsoft.com/office/powerpoint/2010/main" val="2729788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Bubble CPAP </a:t>
            </a:r>
            <a:r>
              <a:rPr lang="en-US" b="1" dirty="0" smtClean="0">
                <a:solidFill>
                  <a:srgbClr val="FF0000"/>
                </a:solidFill>
              </a:rPr>
              <a:t>failure : As in standard CPAP</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838200" y="1503408"/>
            <a:ext cx="10515600" cy="4351338"/>
          </a:xfrm>
        </p:spPr>
        <p:txBody>
          <a:bodyPr/>
          <a:lstStyle/>
          <a:p>
            <a:pPr marL="0" indent="0">
              <a:buNone/>
            </a:pPr>
            <a:r>
              <a:rPr lang="en-US" b="1" dirty="0"/>
              <a:t>Consider intubation and surfactant for preterm babies on CPAP as initial therapy if early chest X-ray demonstrates RDS and</a:t>
            </a:r>
          </a:p>
          <a:p>
            <a:pPr marL="0" indent="0">
              <a:buNone/>
            </a:pPr>
            <a:r>
              <a:rPr lang="en-US" b="1" dirty="0"/>
              <a:t> if any of the following apply:</a:t>
            </a:r>
            <a:endParaRPr lang="en-US" dirty="0"/>
          </a:p>
          <a:p>
            <a:pPr lvl="0">
              <a:buFont typeface="Wingdings" panose="05000000000000000000" pitchFamily="2" charset="2"/>
              <a:buChar char="q"/>
            </a:pPr>
            <a:r>
              <a:rPr lang="en-US" b="1" dirty="0"/>
              <a:t>FiO2 &gt;0.3 with CPAP pressure 6 cm H2O</a:t>
            </a:r>
            <a:endParaRPr lang="en-US" dirty="0"/>
          </a:p>
          <a:p>
            <a:pPr lvl="0">
              <a:buFont typeface="Wingdings" panose="05000000000000000000" pitchFamily="2" charset="2"/>
              <a:buChar char="q"/>
            </a:pPr>
            <a:r>
              <a:rPr lang="en-US" b="1" dirty="0"/>
              <a:t>marked respiratory distress</a:t>
            </a:r>
            <a:endParaRPr lang="en-US" dirty="0"/>
          </a:p>
          <a:p>
            <a:pPr lvl="0">
              <a:buFont typeface="Wingdings" panose="05000000000000000000" pitchFamily="2" charset="2"/>
              <a:buChar char="q"/>
            </a:pPr>
            <a:r>
              <a:rPr lang="en-US" b="1" dirty="0"/>
              <a:t>persistent respiratory acidosis</a:t>
            </a:r>
            <a:endParaRPr lang="en-US" dirty="0"/>
          </a:p>
          <a:p>
            <a:pPr lvl="0">
              <a:buFont typeface="Wingdings" panose="05000000000000000000" pitchFamily="2" charset="2"/>
              <a:buChar char="q"/>
            </a:pPr>
            <a:r>
              <a:rPr lang="en-US" b="1" dirty="0"/>
              <a:t>recurrent significant apnea</a:t>
            </a:r>
            <a:endParaRPr lang="en-US" dirty="0"/>
          </a:p>
          <a:p>
            <a:pPr lvl="0">
              <a:buFont typeface="Wingdings" panose="05000000000000000000" pitchFamily="2" charset="2"/>
              <a:buChar char="q"/>
            </a:pPr>
            <a:r>
              <a:rPr lang="en-US" b="1" dirty="0"/>
              <a:t>irregular breathing</a:t>
            </a:r>
            <a:endParaRPr lang="en-US" dirty="0"/>
          </a:p>
          <a:p>
            <a:endParaRPr lang="en-US" dirty="0"/>
          </a:p>
        </p:txBody>
      </p:sp>
    </p:spTree>
    <p:extLst>
      <p:ext uri="{BB962C8B-B14F-4D97-AF65-F5344CB8AC3E}">
        <p14:creationId xmlns:p14="http://schemas.microsoft.com/office/powerpoint/2010/main" val="908360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Before inferring bubble CPAP </a:t>
            </a:r>
            <a:r>
              <a:rPr lang="en-US" b="1" dirty="0" smtClean="0">
                <a:solidFill>
                  <a:srgbClr val="FF0000"/>
                </a:solidFill>
              </a:rPr>
              <a:t>failure:</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3600" b="1" dirty="0" smtClean="0"/>
              <a:t> </a:t>
            </a:r>
            <a:r>
              <a:rPr lang="en-US" sz="3600" b="1" dirty="0"/>
              <a:t>Ensure baby has been receiving bubble CPAP appropriately by checking for continuous bubbling </a:t>
            </a:r>
            <a:r>
              <a:rPr lang="en-US" sz="3600" b="1" dirty="0" smtClean="0"/>
              <a:t>in CPAP generator</a:t>
            </a:r>
          </a:p>
          <a:p>
            <a:pPr marL="0" indent="0">
              <a:buNone/>
            </a:pPr>
            <a:r>
              <a:rPr lang="en-US" sz="3600" b="1" dirty="0" smtClean="0"/>
              <a:t> </a:t>
            </a:r>
            <a:r>
              <a:rPr lang="en-US" sz="3600" b="1" dirty="0"/>
              <a:t>lack of bubbling can result from pressure leaks in the circuit or baby</a:t>
            </a:r>
            <a:endParaRPr lang="en-US" sz="3600" dirty="0"/>
          </a:p>
          <a:p>
            <a:pPr marL="0" indent="0">
              <a:buNone/>
            </a:pPr>
            <a:endParaRPr lang="en-US" sz="3600" dirty="0"/>
          </a:p>
        </p:txBody>
      </p:sp>
    </p:spTree>
    <p:extLst>
      <p:ext uri="{BB962C8B-B14F-4D97-AF65-F5344CB8AC3E}">
        <p14:creationId xmlns:p14="http://schemas.microsoft.com/office/powerpoint/2010/main" val="13725271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724988" y="162604"/>
            <a:ext cx="9054737" cy="6792240"/>
          </a:xfrm>
          <a:prstGeom prst="rect">
            <a:avLst/>
          </a:prstGeom>
        </p:spPr>
      </p:pic>
      <p:sp>
        <p:nvSpPr>
          <p:cNvPr id="5" name="Rectangle 4"/>
          <p:cNvSpPr/>
          <p:nvPr/>
        </p:nvSpPr>
        <p:spPr>
          <a:xfrm>
            <a:off x="724988" y="267678"/>
            <a:ext cx="7520649" cy="1862048"/>
          </a:xfrm>
          <a:prstGeom prst="rect">
            <a:avLst/>
          </a:prstGeom>
          <a:noFill/>
        </p:spPr>
        <p:txBody>
          <a:bodyPr wrap="none" lIns="91440" tIns="45720" rIns="91440" bIns="45720">
            <a:spAutoFit/>
          </a:bodyPr>
          <a:lstStyle/>
          <a:p>
            <a:pPr algn="ctr"/>
            <a:r>
              <a:rPr lang="en-US" sz="115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US" sz="115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06344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smtClean="0">
                <a:solidFill>
                  <a:srgbClr val="FF0000"/>
                </a:solidFill>
              </a:rPr>
              <a:t>INDICATIONS</a:t>
            </a:r>
            <a:r>
              <a:rPr lang="en-US" sz="4800" dirty="0" smtClean="0">
                <a:solidFill>
                  <a:srgbClr val="FF0000"/>
                </a:solidFill>
              </a:rPr>
              <a:t/>
            </a:r>
            <a:br>
              <a:rPr lang="en-US" sz="4800" dirty="0" smtClean="0">
                <a:solidFill>
                  <a:srgbClr val="FF0000"/>
                </a:solidFill>
              </a:rPr>
            </a:br>
            <a:endParaRPr lang="en-US" sz="4800"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b="1" dirty="0" smtClean="0"/>
              <a:t>• </a:t>
            </a:r>
            <a:r>
              <a:rPr lang="en-US" b="1" dirty="0"/>
              <a:t>Early onset respiratory distress in preterm babies</a:t>
            </a:r>
            <a:endParaRPr lang="en-US" dirty="0"/>
          </a:p>
          <a:p>
            <a:pPr marL="0" indent="0">
              <a:buNone/>
            </a:pPr>
            <a:r>
              <a:rPr lang="en-US" b="1" dirty="0"/>
              <a:t>• Respiratory support following </a:t>
            </a:r>
            <a:r>
              <a:rPr lang="en-US" b="1" dirty="0" err="1" smtClean="0"/>
              <a:t>extubation</a:t>
            </a:r>
            <a:endParaRPr lang="en-US" b="1" dirty="0" smtClean="0"/>
          </a:p>
          <a:p>
            <a:pPr marL="0" indent="0">
              <a:buNone/>
            </a:pPr>
            <a:r>
              <a:rPr lang="en-US" b="1" dirty="0"/>
              <a:t> </a:t>
            </a:r>
            <a:r>
              <a:rPr lang="en-US" b="1" dirty="0" smtClean="0"/>
              <a:t>      Consider in babies &lt;32 weeks’ gestation</a:t>
            </a:r>
            <a:endParaRPr lang="en-US" dirty="0"/>
          </a:p>
          <a:p>
            <a:pPr marL="0" indent="0">
              <a:buNone/>
            </a:pPr>
            <a:r>
              <a:rPr lang="en-US" b="1" dirty="0"/>
              <a:t>• Respiratory support in preterm babies with evolving chronic lung disease</a:t>
            </a:r>
            <a:endParaRPr lang="en-US" dirty="0"/>
          </a:p>
          <a:p>
            <a:pPr marL="0" indent="0">
              <a:buNone/>
            </a:pPr>
            <a:r>
              <a:rPr lang="en-US" b="1" dirty="0"/>
              <a:t>• Recurrent </a:t>
            </a:r>
            <a:r>
              <a:rPr lang="en-US" b="1" dirty="0" smtClean="0"/>
              <a:t>apnea </a:t>
            </a:r>
            <a:r>
              <a:rPr lang="en-US" b="1" dirty="0"/>
              <a:t>(in preterm babies)</a:t>
            </a:r>
            <a:endParaRPr lang="en-US" dirty="0"/>
          </a:p>
          <a:p>
            <a:pPr marL="0" indent="0">
              <a:buNone/>
            </a:pPr>
            <a:r>
              <a:rPr lang="en-US" b="1" dirty="0"/>
              <a:t>• Atelectasis</a:t>
            </a:r>
            <a:endParaRPr lang="en-US" dirty="0"/>
          </a:p>
          <a:p>
            <a:pPr marL="0" indent="0">
              <a:buNone/>
            </a:pPr>
            <a:r>
              <a:rPr lang="en-US" b="1" dirty="0"/>
              <a:t>• Tracheomalacia</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71205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CONTRAINDICATIONS</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838200" y="1216025"/>
            <a:ext cx="10515600" cy="4351338"/>
          </a:xfrm>
        </p:spPr>
        <p:txBody>
          <a:bodyPr>
            <a:noAutofit/>
          </a:bodyPr>
          <a:lstStyle/>
          <a:p>
            <a:pPr marL="0" indent="0">
              <a:buNone/>
            </a:pPr>
            <a:r>
              <a:rPr lang="en-US" b="1" dirty="0" smtClean="0"/>
              <a:t>• </a:t>
            </a:r>
            <a:r>
              <a:rPr lang="en-US" b="1" dirty="0"/>
              <a:t>Any baby fulfilling the criteria for ventilation</a:t>
            </a:r>
            <a:endParaRPr lang="en-US" dirty="0"/>
          </a:p>
          <a:p>
            <a:pPr marL="0" indent="0">
              <a:buNone/>
            </a:pPr>
            <a:r>
              <a:rPr lang="en-US" b="1" dirty="0"/>
              <a:t>• Irregular respirations</a:t>
            </a:r>
            <a:endParaRPr lang="en-US" dirty="0"/>
          </a:p>
          <a:p>
            <a:pPr marL="0" indent="0">
              <a:buNone/>
            </a:pPr>
            <a:r>
              <a:rPr lang="en-US" b="1" dirty="0"/>
              <a:t>• Pneumothorax without chest drain</a:t>
            </a:r>
            <a:endParaRPr lang="en-US" dirty="0"/>
          </a:p>
          <a:p>
            <a:pPr marL="0" indent="0">
              <a:buNone/>
            </a:pPr>
            <a:r>
              <a:rPr lang="en-US" b="1" dirty="0"/>
              <a:t>• Nasal trauma/deformity that might be exacerbated by use of nasal prongs</a:t>
            </a:r>
            <a:endParaRPr lang="en-US" dirty="0"/>
          </a:p>
          <a:p>
            <a:pPr marL="0" indent="0">
              <a:buNone/>
            </a:pPr>
            <a:r>
              <a:rPr lang="en-US" b="1" dirty="0"/>
              <a:t>• Larger, more mature babies often do not tolerate application of CPAP devices well</a:t>
            </a:r>
            <a:endParaRPr lang="en-US" dirty="0"/>
          </a:p>
          <a:p>
            <a:pPr marL="0" indent="0">
              <a:buNone/>
            </a:pPr>
            <a:r>
              <a:rPr lang="en-US" b="1" dirty="0"/>
              <a:t>• Congenital anomalies:</a:t>
            </a:r>
            <a:endParaRPr lang="en-US" dirty="0"/>
          </a:p>
          <a:p>
            <a:pPr lvl="1">
              <a:buFont typeface="Wingdings" panose="05000000000000000000" pitchFamily="2" charset="2"/>
              <a:buChar char="q"/>
            </a:pPr>
            <a:r>
              <a:rPr lang="en-US" b="1" dirty="0"/>
              <a:t>diaphragmatic hernia</a:t>
            </a:r>
            <a:endParaRPr lang="en-US" dirty="0"/>
          </a:p>
          <a:p>
            <a:pPr lvl="1">
              <a:buFont typeface="Wingdings" panose="05000000000000000000" pitchFamily="2" charset="2"/>
              <a:buChar char="q"/>
            </a:pPr>
            <a:r>
              <a:rPr lang="en-US" b="1" dirty="0" err="1"/>
              <a:t>choanal</a:t>
            </a:r>
            <a:r>
              <a:rPr lang="en-US" b="1" dirty="0"/>
              <a:t> atresia</a:t>
            </a:r>
            <a:endParaRPr lang="en-US" dirty="0"/>
          </a:p>
          <a:p>
            <a:pPr lvl="1">
              <a:buFont typeface="Wingdings" panose="05000000000000000000" pitchFamily="2" charset="2"/>
              <a:buChar char="q"/>
            </a:pPr>
            <a:r>
              <a:rPr lang="en-US" b="1" dirty="0" err="1"/>
              <a:t>tracheo-oesophageal</a:t>
            </a:r>
            <a:r>
              <a:rPr lang="en-US" b="1" dirty="0"/>
              <a:t> fistula</a:t>
            </a:r>
            <a:endParaRPr lang="en-US" dirty="0"/>
          </a:p>
          <a:p>
            <a:pPr lvl="1">
              <a:buFont typeface="Wingdings" panose="05000000000000000000" pitchFamily="2" charset="2"/>
              <a:buChar char="q"/>
            </a:pPr>
            <a:r>
              <a:rPr lang="en-US" b="1" dirty="0" err="1"/>
              <a:t>gastroschisis</a:t>
            </a:r>
            <a:endParaRPr lang="en-US" dirty="0"/>
          </a:p>
          <a:p>
            <a:pPr marL="0" indent="0">
              <a:buNone/>
            </a:pPr>
            <a:endParaRPr lang="en-US" dirty="0"/>
          </a:p>
        </p:txBody>
      </p:sp>
    </p:spTree>
    <p:extLst>
      <p:ext uri="{BB962C8B-B14F-4D97-AF65-F5344CB8AC3E}">
        <p14:creationId xmlns:p14="http://schemas.microsoft.com/office/powerpoint/2010/main" val="330973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TYPES OF CPAP</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4000" b="1" dirty="0" smtClean="0"/>
              <a:t>1</a:t>
            </a:r>
            <a:r>
              <a:rPr lang="en-US" sz="4000" b="1" dirty="0"/>
              <a:t>. Standard CPAP</a:t>
            </a:r>
            <a:endParaRPr lang="en-US" sz="4000" dirty="0"/>
          </a:p>
          <a:p>
            <a:pPr marL="0" indent="0">
              <a:buNone/>
            </a:pPr>
            <a:r>
              <a:rPr lang="en-US" sz="4000" b="1" dirty="0"/>
              <a:t>2. Two-level CPAP</a:t>
            </a:r>
            <a:endParaRPr lang="en-US" sz="4000" dirty="0"/>
          </a:p>
          <a:p>
            <a:pPr marL="0" indent="0">
              <a:buNone/>
            </a:pPr>
            <a:r>
              <a:rPr lang="en-US" sz="4000" b="1" dirty="0"/>
              <a:t>3. Bubble CPAP</a:t>
            </a:r>
            <a:endParaRPr lang="en-US" sz="4000" dirty="0"/>
          </a:p>
          <a:p>
            <a:pPr marL="0" indent="0">
              <a:buNone/>
            </a:pPr>
            <a:endParaRPr lang="en-US" sz="4000" dirty="0"/>
          </a:p>
        </p:txBody>
      </p:sp>
    </p:spTree>
    <p:extLst>
      <p:ext uri="{BB962C8B-B14F-4D97-AF65-F5344CB8AC3E}">
        <p14:creationId xmlns:p14="http://schemas.microsoft.com/office/powerpoint/2010/main" val="3680015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1. STANDARD CPAP</a:t>
            </a:r>
          </a:p>
        </p:txBody>
      </p:sp>
      <p:sp>
        <p:nvSpPr>
          <p:cNvPr id="3" name="Content Placeholder 2"/>
          <p:cNvSpPr>
            <a:spLocks noGrp="1"/>
          </p:cNvSpPr>
          <p:nvPr>
            <p:ph idx="1"/>
          </p:nvPr>
        </p:nvSpPr>
        <p:spPr/>
        <p:txBody>
          <a:bodyPr>
            <a:normAutofit/>
          </a:bodyPr>
          <a:lstStyle/>
          <a:p>
            <a:pPr marL="0" indent="0">
              <a:buNone/>
            </a:pPr>
            <a:r>
              <a:rPr lang="en-US" sz="3400" b="1" dirty="0" smtClean="0">
                <a:solidFill>
                  <a:srgbClr val="FF0000"/>
                </a:solidFill>
              </a:rPr>
              <a:t>Equipment</a:t>
            </a:r>
            <a:endParaRPr lang="ar-IQ" sz="3400" b="1" dirty="0" smtClean="0">
              <a:solidFill>
                <a:srgbClr val="FF0000"/>
              </a:solidFill>
            </a:endParaRPr>
          </a:p>
          <a:p>
            <a:pPr marL="0" indent="0">
              <a:buNone/>
            </a:pPr>
            <a:endParaRPr lang="en-US" sz="3400" b="1" dirty="0" smtClean="0">
              <a:solidFill>
                <a:srgbClr val="FF0000"/>
              </a:solidFill>
            </a:endParaRPr>
          </a:p>
          <a:p>
            <a:pPr>
              <a:buFont typeface="Wingdings" panose="05000000000000000000" pitchFamily="2" charset="2"/>
              <a:buChar char="q"/>
            </a:pPr>
            <a:r>
              <a:rPr lang="en-US" b="1" dirty="0" smtClean="0"/>
              <a:t>Short </a:t>
            </a:r>
            <a:r>
              <a:rPr lang="en-US" b="1" dirty="0" err="1" smtClean="0"/>
              <a:t>binasal</a:t>
            </a:r>
            <a:r>
              <a:rPr lang="en-US" b="1" dirty="0" smtClean="0"/>
              <a:t> prongs and/or nasal mask</a:t>
            </a:r>
          </a:p>
          <a:p>
            <a:pPr>
              <a:buFont typeface="Wingdings" panose="05000000000000000000" pitchFamily="2" charset="2"/>
              <a:buChar char="q"/>
            </a:pPr>
            <a:r>
              <a:rPr lang="en-US" b="1" dirty="0" smtClean="0"/>
              <a:t> Circuit</a:t>
            </a:r>
          </a:p>
          <a:p>
            <a:pPr>
              <a:buFont typeface="Wingdings" panose="05000000000000000000" pitchFamily="2" charset="2"/>
              <a:buChar char="q"/>
            </a:pPr>
            <a:r>
              <a:rPr lang="en-US" b="1" dirty="0" smtClean="0"/>
              <a:t> Humidification</a:t>
            </a:r>
          </a:p>
          <a:p>
            <a:pPr>
              <a:buFont typeface="Wingdings" panose="05000000000000000000" pitchFamily="2" charset="2"/>
              <a:buChar char="q"/>
            </a:pPr>
            <a:r>
              <a:rPr lang="en-US" b="1" dirty="0" smtClean="0"/>
              <a:t> CPAP generating device with gas mixing and pressure monitoring</a:t>
            </a:r>
          </a:p>
          <a:p>
            <a:pPr>
              <a:buFont typeface="Wingdings" panose="05000000000000000000" pitchFamily="2" charset="2"/>
              <a:buChar char="q"/>
            </a:pPr>
            <a:r>
              <a:rPr lang="en-US" b="1" dirty="0" smtClean="0"/>
              <a:t> All require high gas flow (usual starting rate 8 L/min)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8552" y="1451065"/>
            <a:ext cx="3845248" cy="2531455"/>
          </a:xfrm>
          <a:prstGeom prst="rect">
            <a:avLst/>
          </a:prstGeom>
        </p:spPr>
      </p:pic>
    </p:spTree>
    <p:extLst>
      <p:ext uri="{BB962C8B-B14F-4D97-AF65-F5344CB8AC3E}">
        <p14:creationId xmlns:p14="http://schemas.microsoft.com/office/powerpoint/2010/main" val="2219009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3958" y="696686"/>
            <a:ext cx="8923745" cy="5874798"/>
          </a:xfrm>
        </p:spPr>
      </p:pic>
    </p:spTree>
    <p:extLst>
      <p:ext uri="{BB962C8B-B14F-4D97-AF65-F5344CB8AC3E}">
        <p14:creationId xmlns:p14="http://schemas.microsoft.com/office/powerpoint/2010/main" val="3233178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NASAL MASK</a:t>
            </a:r>
            <a:endParaRPr lang="en-US"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6374675" y="0"/>
            <a:ext cx="5529943" cy="4966825"/>
          </a:xfrm>
          <a:prstGeom prst="rect">
            <a:avLst/>
          </a:prstGeom>
        </p:spPr>
      </p:pic>
      <p:pic>
        <p:nvPicPr>
          <p:cNvPr id="5" name="Picture 4"/>
          <p:cNvPicPr>
            <a:picLocks noChangeAspect="1"/>
          </p:cNvPicPr>
          <p:nvPr/>
        </p:nvPicPr>
        <p:blipFill>
          <a:blip r:embed="rId3"/>
          <a:stretch>
            <a:fillRect/>
          </a:stretch>
        </p:blipFill>
        <p:spPr>
          <a:xfrm>
            <a:off x="502920" y="2238102"/>
            <a:ext cx="5871755" cy="3914503"/>
          </a:xfrm>
          <a:prstGeom prst="rect">
            <a:avLst/>
          </a:prstGeom>
        </p:spPr>
      </p:pic>
    </p:spTree>
    <p:extLst>
      <p:ext uri="{BB962C8B-B14F-4D97-AF65-F5344CB8AC3E}">
        <p14:creationId xmlns:p14="http://schemas.microsoft.com/office/powerpoint/2010/main" val="3533824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42104</TotalTime>
  <Words>1483</Words>
  <Application>Microsoft Office PowerPoint</Application>
  <PresentationFormat>Widescreen</PresentationFormat>
  <Paragraphs>177</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Wingdings</vt:lpstr>
      <vt:lpstr>Office Theme</vt:lpstr>
      <vt:lpstr>CONTINUOUS POSITIVE AIRWAY PRESSURE (CPAP)  </vt:lpstr>
      <vt:lpstr>DEFINITION </vt:lpstr>
      <vt:lpstr>BENEFITS </vt:lpstr>
      <vt:lpstr>INDICATIONS </vt:lpstr>
      <vt:lpstr>CONTRAINDICATIONS </vt:lpstr>
      <vt:lpstr>TYPES OF CPAP </vt:lpstr>
      <vt:lpstr>1. STANDARD CPAP</vt:lpstr>
      <vt:lpstr>PowerPoint Presentation</vt:lpstr>
      <vt:lpstr>NASAL MASK</vt:lpstr>
      <vt:lpstr>NASAL PRONG</vt:lpstr>
      <vt:lpstr>1. STANDARD CPAP</vt:lpstr>
      <vt:lpstr>1. STANDARD CPAP</vt:lpstr>
      <vt:lpstr>1. STANDARD CPAP</vt:lpstr>
      <vt:lpstr> 1. STANDARD CPAP Set up equipment (see specific manufacturer instructions) </vt:lpstr>
      <vt:lpstr>CPAP CIRCUIT</vt:lpstr>
      <vt:lpstr>1. STANDARD CPAP: Pressure range</vt:lpstr>
      <vt:lpstr>CPAP 'failure'</vt:lpstr>
      <vt:lpstr>Checks:  Before accepting apparent CPAP 'failure' exclude: </vt:lpstr>
      <vt:lpstr>Complications </vt:lpstr>
      <vt:lpstr>Weaning CPAP: When </vt:lpstr>
      <vt:lpstr>How: 'Pressure reduction' or 'Time off' </vt:lpstr>
      <vt:lpstr>The following regimen of cycling CPAP can be adapted to individual situations </vt:lpstr>
      <vt:lpstr>Note: High-flow humidified oxygen therapy </vt:lpstr>
      <vt:lpstr> HUMIDIFIED HIGH NASAL  CANNULAE</vt:lpstr>
      <vt:lpstr>Failure of weaning </vt:lpstr>
      <vt:lpstr>2. TWO-LEVEL CPAP </vt:lpstr>
      <vt:lpstr>Theoretical advantages over CPAP </vt:lpstr>
      <vt:lpstr>Specific modes of two-level CPAP (specific names vary with manufacturer) </vt:lpstr>
      <vt:lpstr>Clinical use:Biphasic </vt:lpstr>
      <vt:lpstr>Weaning </vt:lpstr>
      <vt:lpstr>PRESSURE  Weaning </vt:lpstr>
      <vt:lpstr>3. BUBBLE CPAP </vt:lpstr>
      <vt:lpstr>3. BUBBLE CPAP:Procedure  </vt:lpstr>
      <vt:lpstr>Bubble CPAP failure : As in standard CPAP </vt:lpstr>
      <vt:lpstr>Before inferring bubble CPAP failure: </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CONTINUOUS POSITIVE AIRWAY PRESSURE (CPAP)</dc:title>
  <dc:creator>Mohammed Alghali</dc:creator>
  <cp:lastModifiedBy>AL-NABAA</cp:lastModifiedBy>
  <cp:revision>22</cp:revision>
  <dcterms:created xsi:type="dcterms:W3CDTF">2023-08-17T06:53:33Z</dcterms:created>
  <dcterms:modified xsi:type="dcterms:W3CDTF">2023-10-17T08:05:22Z</dcterms:modified>
</cp:coreProperties>
</file>